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1" r:id="rId1"/>
    <p:sldMasterId id="2147484121" r:id="rId2"/>
  </p:sldMasterIdLst>
  <p:notesMasterIdLst>
    <p:notesMasterId r:id="rId89"/>
  </p:notesMasterIdLst>
  <p:handoutMasterIdLst>
    <p:handoutMasterId r:id="rId90"/>
  </p:handoutMasterIdLst>
  <p:sldIdLst>
    <p:sldId id="256" r:id="rId3"/>
    <p:sldId id="257" r:id="rId4"/>
    <p:sldId id="324" r:id="rId5"/>
    <p:sldId id="325" r:id="rId6"/>
    <p:sldId id="326" r:id="rId7"/>
    <p:sldId id="327" r:id="rId8"/>
    <p:sldId id="328" r:id="rId9"/>
    <p:sldId id="329" r:id="rId10"/>
    <p:sldId id="330" r:id="rId11"/>
    <p:sldId id="258" r:id="rId12"/>
    <p:sldId id="331" r:id="rId13"/>
    <p:sldId id="332" r:id="rId14"/>
    <p:sldId id="259" r:id="rId15"/>
    <p:sldId id="333" r:id="rId16"/>
    <p:sldId id="334" r:id="rId17"/>
    <p:sldId id="335" r:id="rId18"/>
    <p:sldId id="338" r:id="rId19"/>
    <p:sldId id="336" r:id="rId20"/>
    <p:sldId id="339" r:id="rId21"/>
    <p:sldId id="262" r:id="rId22"/>
    <p:sldId id="337" r:id="rId23"/>
    <p:sldId id="263" r:id="rId24"/>
    <p:sldId id="340" r:id="rId25"/>
    <p:sldId id="264" r:id="rId26"/>
    <p:sldId id="265" r:id="rId27"/>
    <p:sldId id="341" r:id="rId28"/>
    <p:sldId id="342" r:id="rId29"/>
    <p:sldId id="343" r:id="rId30"/>
    <p:sldId id="344" r:id="rId31"/>
    <p:sldId id="345" r:id="rId32"/>
    <p:sldId id="346" r:id="rId33"/>
    <p:sldId id="347" r:id="rId34"/>
    <p:sldId id="348" r:id="rId35"/>
    <p:sldId id="349" r:id="rId36"/>
    <p:sldId id="350" r:id="rId37"/>
    <p:sldId id="351" r:id="rId38"/>
    <p:sldId id="352" r:id="rId39"/>
    <p:sldId id="356" r:id="rId40"/>
    <p:sldId id="266" r:id="rId41"/>
    <p:sldId id="267" r:id="rId42"/>
    <p:sldId id="268" r:id="rId43"/>
    <p:sldId id="275" r:id="rId44"/>
    <p:sldId id="269" r:id="rId45"/>
    <p:sldId id="360" r:id="rId46"/>
    <p:sldId id="287" r:id="rId47"/>
    <p:sldId id="288" r:id="rId48"/>
    <p:sldId id="361" r:id="rId49"/>
    <p:sldId id="289" r:id="rId50"/>
    <p:sldId id="290" r:id="rId51"/>
    <p:sldId id="291" r:id="rId52"/>
    <p:sldId id="292" r:id="rId53"/>
    <p:sldId id="293" r:id="rId54"/>
    <p:sldId id="294" r:id="rId55"/>
    <p:sldId id="295" r:id="rId56"/>
    <p:sldId id="296" r:id="rId57"/>
    <p:sldId id="362" r:id="rId58"/>
    <p:sldId id="297" r:id="rId59"/>
    <p:sldId id="363" r:id="rId60"/>
    <p:sldId id="364" r:id="rId61"/>
    <p:sldId id="301" r:id="rId62"/>
    <p:sldId id="302" r:id="rId63"/>
    <p:sldId id="303" r:id="rId64"/>
    <p:sldId id="304" r:id="rId65"/>
    <p:sldId id="365" r:id="rId66"/>
    <p:sldId id="366" r:id="rId67"/>
    <p:sldId id="367" r:id="rId68"/>
    <p:sldId id="368" r:id="rId69"/>
    <p:sldId id="305" r:id="rId70"/>
    <p:sldId id="306" r:id="rId71"/>
    <p:sldId id="307" r:id="rId72"/>
    <p:sldId id="308" r:id="rId73"/>
    <p:sldId id="309" r:id="rId74"/>
    <p:sldId id="310" r:id="rId75"/>
    <p:sldId id="311" r:id="rId76"/>
    <p:sldId id="312" r:id="rId77"/>
    <p:sldId id="313" r:id="rId78"/>
    <p:sldId id="314" r:id="rId79"/>
    <p:sldId id="315" r:id="rId80"/>
    <p:sldId id="316" r:id="rId81"/>
    <p:sldId id="317" r:id="rId82"/>
    <p:sldId id="318" r:id="rId83"/>
    <p:sldId id="319" r:id="rId84"/>
    <p:sldId id="320" r:id="rId85"/>
    <p:sldId id="321" r:id="rId86"/>
    <p:sldId id="322" r:id="rId87"/>
    <p:sldId id="323" r:id="rId88"/>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Arial" charset="0"/>
        <a:ea typeface="+mn-ea"/>
        <a:cs typeface="+mn-cs"/>
      </a:defRPr>
    </a:lvl1pPr>
    <a:lvl2pPr marL="457200" algn="l" rtl="0" eaLnBrk="0" fontAlgn="base" hangingPunct="0">
      <a:spcBef>
        <a:spcPct val="0"/>
      </a:spcBef>
      <a:spcAft>
        <a:spcPct val="0"/>
      </a:spcAft>
      <a:defRPr sz="3200" kern="1200">
        <a:solidFill>
          <a:schemeClr val="tx1"/>
        </a:solidFill>
        <a:latin typeface="Arial" charset="0"/>
        <a:ea typeface="+mn-ea"/>
        <a:cs typeface="+mn-cs"/>
      </a:defRPr>
    </a:lvl2pPr>
    <a:lvl3pPr marL="914400" algn="l" rtl="0" eaLnBrk="0" fontAlgn="base" hangingPunct="0">
      <a:spcBef>
        <a:spcPct val="0"/>
      </a:spcBef>
      <a:spcAft>
        <a:spcPct val="0"/>
      </a:spcAft>
      <a:defRPr sz="3200" kern="1200">
        <a:solidFill>
          <a:schemeClr val="tx1"/>
        </a:solidFill>
        <a:latin typeface="Arial" charset="0"/>
        <a:ea typeface="+mn-ea"/>
        <a:cs typeface="+mn-cs"/>
      </a:defRPr>
    </a:lvl3pPr>
    <a:lvl4pPr marL="1371600" algn="l" rtl="0" eaLnBrk="0" fontAlgn="base" hangingPunct="0">
      <a:spcBef>
        <a:spcPct val="0"/>
      </a:spcBef>
      <a:spcAft>
        <a:spcPct val="0"/>
      </a:spcAft>
      <a:defRPr sz="3200" kern="1200">
        <a:solidFill>
          <a:schemeClr val="tx1"/>
        </a:solidFill>
        <a:latin typeface="Arial" charset="0"/>
        <a:ea typeface="+mn-ea"/>
        <a:cs typeface="+mn-cs"/>
      </a:defRPr>
    </a:lvl4pPr>
    <a:lvl5pPr marL="1828800" algn="l" rtl="0" eaLnBrk="0" fontAlgn="base" hangingPunct="0">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o, Allen W." initials="BAW" lastIdx="5" clrIdx="0"/>
  <p:cmAuthor id="1" name="202698" initials="A" lastIdx="2" clrIdx="1"/>
  <p:cmAuthor id="2" name="pg3249" initials="p" lastIdx="5" clrIdx="2"/>
  <p:cmAuthor id="3" name="203656" initials="BB" lastIdx="7" clrIdx="3"/>
  <p:cmAuthor id="4" name="Venkatesh, Namadev" initials="VN" lastIdx="4" clrIdx="4"/>
  <p:cmAuthor id="5" name="Charlene Ketchum" initials="CK" lastIdx="4"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07" autoAdjust="0"/>
    <p:restoredTop sz="85980" autoAdjust="0"/>
  </p:normalViewPr>
  <p:slideViewPr>
    <p:cSldViewPr>
      <p:cViewPr varScale="1">
        <p:scale>
          <a:sx n="95" d="100"/>
          <a:sy n="95" d="100"/>
        </p:scale>
        <p:origin x="37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notesMaster" Target="notesMasters/notesMaster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handoutMaster" Target="handoutMasters/handoutMaster1.xml"/><Relationship Id="rId95" Type="http://schemas.openxmlformats.org/officeDocument/2006/relationships/tableStyles" Target="tableStyle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D5B140-191E-47DF-989C-8B2BBEEA8F5A}" type="datetimeFigureOut">
              <a:rPr lang="en-US" smtClean="0"/>
              <a:pPr/>
              <a:t>10/21/20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176E770-A13D-43DD-A42A-67F0C76C0D93}" type="slidenum">
              <a:rPr lang="en-US" smtClean="0"/>
              <a:pPr/>
              <a:t>‹#›</a:t>
            </a:fld>
            <a:endParaRPr lang="en-US" dirty="0"/>
          </a:p>
        </p:txBody>
      </p:sp>
    </p:spTree>
    <p:extLst>
      <p:ext uri="{BB962C8B-B14F-4D97-AF65-F5344CB8AC3E}">
        <p14:creationId xmlns:p14="http://schemas.microsoft.com/office/powerpoint/2010/main" val="1680677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spcBef>
                <a:spcPct val="20000"/>
              </a:spcBef>
              <a:buFontTx/>
              <a:buChar char="•"/>
              <a:defRPr sz="1200">
                <a:latin typeface="Arial"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spcBef>
                <a:spcPct val="20000"/>
              </a:spcBef>
              <a:buFontTx/>
              <a:buChar char="•"/>
              <a:defRPr sz="1200">
                <a:latin typeface="Arial" charset="0"/>
              </a:defRPr>
            </a:lvl1pPr>
          </a:lstStyle>
          <a:p>
            <a:pPr>
              <a:defRPr/>
            </a:pPr>
            <a:fld id="{91CF3AA3-0EA5-48ED-8D35-06C2065F0A91}" type="datetimeFigureOut">
              <a:rPr lang="en-US"/>
              <a:pPr>
                <a:defRPr/>
              </a:pPr>
              <a:t>10/21/20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spcBef>
                <a:spcPct val="20000"/>
              </a:spcBef>
              <a:buFontTx/>
              <a:buChar char="•"/>
              <a:defRPr sz="120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spcBef>
                <a:spcPct val="20000"/>
              </a:spcBef>
              <a:buFontTx/>
              <a:buChar char="•"/>
              <a:defRPr sz="1200"/>
            </a:lvl1pPr>
          </a:lstStyle>
          <a:p>
            <a:fld id="{987619D8-CD78-4D37-8DCE-42EF4BE27822}" type="slidenum">
              <a:rPr lang="en-US" altLang="en-US"/>
              <a:pPr/>
              <a:t>‹#›</a:t>
            </a:fld>
            <a:endParaRPr lang="en-US" altLang="en-US" dirty="0"/>
          </a:p>
        </p:txBody>
      </p:sp>
    </p:spTree>
    <p:extLst>
      <p:ext uri="{BB962C8B-B14F-4D97-AF65-F5344CB8AC3E}">
        <p14:creationId xmlns:p14="http://schemas.microsoft.com/office/powerpoint/2010/main" val="20098767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Fig. 4.8 shows how increasing resistance at the gas outlet affects the flow reading. Note that although the outlet becomes totally occluded, the flow reading remains constant.</a:t>
            </a: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marL="742950" indent="-285750">
              <a:defRPr sz="3200">
                <a:solidFill>
                  <a:schemeClr val="tx1"/>
                </a:solidFill>
                <a:latin typeface="Arial" charset="0"/>
              </a:defRPr>
            </a:lvl2pPr>
            <a:lvl3pPr marL="1143000" indent="-228600">
              <a:defRPr sz="3200">
                <a:solidFill>
                  <a:schemeClr val="tx1"/>
                </a:solidFill>
                <a:latin typeface="Arial" charset="0"/>
              </a:defRPr>
            </a:lvl3pPr>
            <a:lvl4pPr marL="1600200" indent="-228600">
              <a:defRPr sz="3200">
                <a:solidFill>
                  <a:schemeClr val="tx1"/>
                </a:solidFill>
                <a:latin typeface="Arial" charset="0"/>
              </a:defRPr>
            </a:lvl4pPr>
            <a:lvl5pPr marL="2057400" indent="-22860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fld id="{C25123D6-A386-433A-97FD-B33DBDBAFB06}" type="slidenum">
              <a:rPr lang="en-US" altLang="en-US" sz="1200"/>
              <a:pPr/>
              <a:t>23</a:t>
            </a:fld>
            <a:endParaRPr lang="en-US"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small, plastic stent is inserted into the patient's trachea between the second and third tracheal rings. The stent remains in place for about a week to ensure that a permanent tract is formed between the trachea and the outer skin. Removal of the stent is accomplished over a guide wire. After the stent is removed, a 9-Fr Teflon catheter is inserted into the tract over the guide wire. The catheter is held in place with a neck chain to prevent inadvertent dislodgment or removal. It is recommended that catheters are replaced at 90 days or sooner, before they become cracked, kinked, or occluded by pus or mucus. Patients must be taught the proper care of these devices to prevent complications. </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marL="742950" indent="-285750">
              <a:defRPr sz="3200">
                <a:solidFill>
                  <a:schemeClr val="tx1"/>
                </a:solidFill>
                <a:latin typeface="Arial" charset="0"/>
              </a:defRPr>
            </a:lvl2pPr>
            <a:lvl3pPr marL="1143000" indent="-228600">
              <a:defRPr sz="3200">
                <a:solidFill>
                  <a:schemeClr val="tx1"/>
                </a:solidFill>
                <a:latin typeface="Arial" charset="0"/>
              </a:defRPr>
            </a:lvl3pPr>
            <a:lvl4pPr marL="1600200" indent="-228600">
              <a:defRPr sz="3200">
                <a:solidFill>
                  <a:schemeClr val="tx1"/>
                </a:solidFill>
                <a:latin typeface="Arial" charset="0"/>
              </a:defRPr>
            </a:lvl4pPr>
            <a:lvl5pPr marL="2057400" indent="-22860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fld id="{5C1D7727-5C78-4955-BFFA-E8493B620C67}" type="slidenum">
              <a:rPr lang="en-US" altLang="en-US" sz="1200"/>
              <a:pPr/>
              <a:t>45</a:t>
            </a:fld>
            <a:endParaRPr lang="en-US"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 a typical adult partial rebreathing mask, the reservoir bag has a volume capacity of about 300 to 500 mL.</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marL="742950" indent="-285750">
              <a:defRPr sz="3200">
                <a:solidFill>
                  <a:schemeClr val="tx1"/>
                </a:solidFill>
                <a:latin typeface="Arial" charset="0"/>
              </a:defRPr>
            </a:lvl2pPr>
            <a:lvl3pPr marL="1143000" indent="-228600">
              <a:defRPr sz="3200">
                <a:solidFill>
                  <a:schemeClr val="tx1"/>
                </a:solidFill>
                <a:latin typeface="Arial" charset="0"/>
              </a:defRPr>
            </a:lvl3pPr>
            <a:lvl4pPr marL="1600200" indent="-228600">
              <a:defRPr sz="3200">
                <a:solidFill>
                  <a:schemeClr val="tx1"/>
                </a:solidFill>
                <a:latin typeface="Arial" charset="0"/>
              </a:defRPr>
            </a:lvl4pPr>
            <a:lvl5pPr marL="2057400" indent="-22860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fld id="{053E3F93-282D-4CAD-A8BB-DF4A07B48DBB}" type="slidenum">
              <a:rPr lang="en-US" altLang="en-US" sz="1200"/>
              <a:pPr/>
              <a:t>52</a:t>
            </a:fld>
            <a:endParaRPr lang="en-US"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20000"/>
              </a:spcBef>
            </a:pPr>
            <a:fld id="{8653C31A-07F1-44E8-B037-4669B544C711}" type="slidenum">
              <a:rPr lang="en-US" altLang="en-US">
                <a:latin typeface="Arial" charset="0"/>
              </a:rPr>
              <a:pPr>
                <a:spcBef>
                  <a:spcPct val="20000"/>
                </a:spcBef>
              </a:pPr>
              <a:t>53</a:t>
            </a:fld>
            <a:endParaRPr lang="en-US" altLang="en-US" dirty="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INOmax gas monitoring system allows for continuous monitoring of inspired oxygen (O</a:t>
            </a:r>
            <a:r>
              <a:rPr lang="en-US" altLang="en-US" baseline="-25000" dirty="0"/>
              <a:t>2</a:t>
            </a:r>
            <a:r>
              <a:rPr lang="en-US" altLang="en-US" dirty="0"/>
              <a:t>), nitrogen dioxide (NO</a:t>
            </a:r>
            <a:r>
              <a:rPr lang="en-US" altLang="en-US" baseline="-25000" dirty="0"/>
              <a:t>2</a:t>
            </a:r>
            <a:r>
              <a:rPr lang="en-US" altLang="en-US" dirty="0"/>
              <a:t>), and NO. Several alarm systems are available to alert staff members when problems arise, including alarms for high and low NO, high NO</a:t>
            </a:r>
            <a:r>
              <a:rPr lang="en-US" altLang="en-US" baseline="-25000" dirty="0"/>
              <a:t>2</a:t>
            </a:r>
            <a:r>
              <a:rPr lang="en-US" altLang="en-US" dirty="0"/>
              <a:t>, and high and low O</a:t>
            </a:r>
            <a:r>
              <a:rPr lang="en-US" altLang="en-US" baseline="-25000" dirty="0"/>
              <a:t>2</a:t>
            </a:r>
            <a:r>
              <a:rPr lang="en-US" altLang="en-US" dirty="0"/>
              <a:t>. Other alarms can be set to notify the user when source gas pressure is lost, the electrochemical cells fail, and calibration is required.</a:t>
            </a:r>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defRPr>
            </a:lvl1pPr>
            <a:lvl2pPr marL="742950" indent="-285750">
              <a:defRPr sz="3200">
                <a:solidFill>
                  <a:schemeClr val="tx1"/>
                </a:solidFill>
                <a:latin typeface="Arial" charset="0"/>
              </a:defRPr>
            </a:lvl2pPr>
            <a:lvl3pPr marL="1143000" indent="-228600">
              <a:defRPr sz="3200">
                <a:solidFill>
                  <a:schemeClr val="tx1"/>
                </a:solidFill>
                <a:latin typeface="Arial" charset="0"/>
              </a:defRPr>
            </a:lvl3pPr>
            <a:lvl4pPr marL="1600200" indent="-228600">
              <a:defRPr sz="3200">
                <a:solidFill>
                  <a:schemeClr val="tx1"/>
                </a:solidFill>
                <a:latin typeface="Arial" charset="0"/>
              </a:defRPr>
            </a:lvl4pPr>
            <a:lvl5pPr marL="2057400" indent="-228600">
              <a:defRPr sz="3200">
                <a:solidFill>
                  <a:schemeClr val="tx1"/>
                </a:solidFill>
                <a:latin typeface="Arial" charset="0"/>
              </a:defRPr>
            </a:lvl5pPr>
            <a:lvl6pPr marL="2514600" indent="-228600" eaLnBrk="0" fontAlgn="base" hangingPunct="0">
              <a:spcBef>
                <a:spcPct val="0"/>
              </a:spcBef>
              <a:spcAft>
                <a:spcPct val="0"/>
              </a:spcAft>
              <a:defRPr sz="3200">
                <a:solidFill>
                  <a:schemeClr val="tx1"/>
                </a:solidFill>
                <a:latin typeface="Arial" charset="0"/>
              </a:defRPr>
            </a:lvl6pPr>
            <a:lvl7pPr marL="2971800" indent="-228600" eaLnBrk="0" fontAlgn="base" hangingPunct="0">
              <a:spcBef>
                <a:spcPct val="0"/>
              </a:spcBef>
              <a:spcAft>
                <a:spcPct val="0"/>
              </a:spcAft>
              <a:defRPr sz="3200">
                <a:solidFill>
                  <a:schemeClr val="tx1"/>
                </a:solidFill>
                <a:latin typeface="Arial" charset="0"/>
              </a:defRPr>
            </a:lvl7pPr>
            <a:lvl8pPr marL="3429000" indent="-228600" eaLnBrk="0" fontAlgn="base" hangingPunct="0">
              <a:spcBef>
                <a:spcPct val="0"/>
              </a:spcBef>
              <a:spcAft>
                <a:spcPct val="0"/>
              </a:spcAft>
              <a:defRPr sz="3200">
                <a:solidFill>
                  <a:schemeClr val="tx1"/>
                </a:solidFill>
                <a:latin typeface="Arial" charset="0"/>
              </a:defRPr>
            </a:lvl8pPr>
            <a:lvl9pPr marL="3886200" indent="-228600" eaLnBrk="0" fontAlgn="base" hangingPunct="0">
              <a:spcBef>
                <a:spcPct val="0"/>
              </a:spcBef>
              <a:spcAft>
                <a:spcPct val="0"/>
              </a:spcAft>
              <a:defRPr sz="3200">
                <a:solidFill>
                  <a:schemeClr val="tx1"/>
                </a:solidFill>
                <a:latin typeface="Arial" charset="0"/>
              </a:defRPr>
            </a:lvl9pPr>
          </a:lstStyle>
          <a:p>
            <a:fld id="{40C20F0D-A72D-4509-8301-4711324E273E}" type="slidenum">
              <a:rPr lang="en-US" altLang="en-US" sz="1200"/>
              <a:pPr/>
              <a:t>81</a:t>
            </a:fld>
            <a:endParaRPr lang="en-US"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sz="3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p:txBody>
          <a:bodyPr/>
          <a:lstStyle>
            <a:lvl1pPr algn="ctr">
              <a:tabLst>
                <a:tab pos="2235200" algn="l"/>
              </a:tabLst>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36F921C9-EAE5-4012-B872-B65077D772F9}" type="slidenum">
              <a:rPr lang="en-US" altLang="en-US"/>
              <a:pPr/>
              <a:t>‹#›</a:t>
            </a:fld>
            <a:endParaRPr lang="en-US" altLang="en-US" dirty="0"/>
          </a:p>
        </p:txBody>
      </p:sp>
    </p:spTree>
    <p:extLst>
      <p:ext uri="{BB962C8B-B14F-4D97-AF65-F5344CB8AC3E}">
        <p14:creationId xmlns:p14="http://schemas.microsoft.com/office/powerpoint/2010/main" val="1263887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969C5D30-A4F7-44DE-A08F-BC921CE2B139}" type="slidenum">
              <a:rPr lang="en-US" altLang="en-US"/>
              <a:pPr/>
              <a:t>‹#›</a:t>
            </a:fld>
            <a:endParaRPr lang="en-US" altLang="en-US" dirty="0"/>
          </a:p>
        </p:txBody>
      </p:sp>
    </p:spTree>
    <p:extLst>
      <p:ext uri="{BB962C8B-B14F-4D97-AF65-F5344CB8AC3E}">
        <p14:creationId xmlns:p14="http://schemas.microsoft.com/office/powerpoint/2010/main" val="987736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AF43165F-5455-41F7-B62F-66DBBBC90194}" type="slidenum">
              <a:rPr lang="en-US" altLang="en-US"/>
              <a:pPr/>
              <a:t>‹#›</a:t>
            </a:fld>
            <a:endParaRPr lang="en-US" altLang="en-US" dirty="0"/>
          </a:p>
        </p:txBody>
      </p:sp>
    </p:spTree>
    <p:extLst>
      <p:ext uri="{BB962C8B-B14F-4D97-AF65-F5344CB8AC3E}">
        <p14:creationId xmlns:p14="http://schemas.microsoft.com/office/powerpoint/2010/main" val="1624896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6" name="Slide Number Placeholder 5"/>
          <p:cNvSpPr>
            <a:spLocks noGrp="1"/>
          </p:cNvSpPr>
          <p:nvPr>
            <p:ph type="sldNum" sz="quarter" idx="11"/>
          </p:nvPr>
        </p:nvSpPr>
        <p:spPr/>
        <p:txBody>
          <a:bodyPr/>
          <a:lstStyle>
            <a:lvl1pPr>
              <a:defRPr/>
            </a:lvl1pPr>
          </a:lstStyle>
          <a:p>
            <a:fld id="{DAF64482-99AF-439B-9C28-62E4548AA5BD}" type="slidenum">
              <a:rPr lang="en-US" altLang="en-US"/>
              <a:pPr/>
              <a:t>‹#›</a:t>
            </a:fld>
            <a:endParaRPr lang="en-US" altLang="en-US" dirty="0"/>
          </a:p>
        </p:txBody>
      </p:sp>
    </p:spTree>
    <p:extLst>
      <p:ext uri="{BB962C8B-B14F-4D97-AF65-F5344CB8AC3E}">
        <p14:creationId xmlns:p14="http://schemas.microsoft.com/office/powerpoint/2010/main" val="285691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336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8" name="Slide Number Placeholder 5"/>
          <p:cNvSpPr>
            <a:spLocks noGrp="1"/>
          </p:cNvSpPr>
          <p:nvPr>
            <p:ph type="sldNum" sz="quarter" idx="11"/>
          </p:nvPr>
        </p:nvSpPr>
        <p:spPr/>
        <p:txBody>
          <a:bodyPr/>
          <a:lstStyle>
            <a:lvl1pPr>
              <a:defRPr/>
            </a:lvl1pPr>
          </a:lstStyle>
          <a:p>
            <a:fld id="{14AC8E68-EB39-4486-8763-04D2CC23A549}" type="slidenum">
              <a:rPr lang="en-US" altLang="en-US"/>
              <a:pPr/>
              <a:t>‹#›</a:t>
            </a:fld>
            <a:endParaRPr lang="en-US" altLang="en-US" dirty="0"/>
          </a:p>
        </p:txBody>
      </p:sp>
    </p:spTree>
    <p:extLst>
      <p:ext uri="{BB962C8B-B14F-4D97-AF65-F5344CB8AC3E}">
        <p14:creationId xmlns:p14="http://schemas.microsoft.com/office/powerpoint/2010/main" val="1404646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6" name="Slide Number Placeholder 5"/>
          <p:cNvSpPr>
            <a:spLocks noGrp="1"/>
          </p:cNvSpPr>
          <p:nvPr>
            <p:ph type="sldNum" sz="quarter" idx="11"/>
          </p:nvPr>
        </p:nvSpPr>
        <p:spPr/>
        <p:txBody>
          <a:bodyPr/>
          <a:lstStyle>
            <a:lvl1pPr>
              <a:defRPr/>
            </a:lvl1pPr>
          </a:lstStyle>
          <a:p>
            <a:fld id="{D7D6C0CD-1B67-4A09-BF22-26AB83E397FA}" type="slidenum">
              <a:rPr lang="en-US" altLang="en-US"/>
              <a:pPr/>
              <a:t>‹#›</a:t>
            </a:fld>
            <a:endParaRPr lang="en-US" altLang="en-US" dirty="0"/>
          </a:p>
        </p:txBody>
      </p:sp>
    </p:spTree>
    <p:extLst>
      <p:ext uri="{BB962C8B-B14F-4D97-AF65-F5344CB8AC3E}">
        <p14:creationId xmlns:p14="http://schemas.microsoft.com/office/powerpoint/2010/main" val="97994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7" name="Slide Number Placeholder 5"/>
          <p:cNvSpPr>
            <a:spLocks noGrp="1"/>
          </p:cNvSpPr>
          <p:nvPr>
            <p:ph type="sldNum" sz="quarter" idx="11"/>
          </p:nvPr>
        </p:nvSpPr>
        <p:spPr/>
        <p:txBody>
          <a:bodyPr/>
          <a:lstStyle>
            <a:lvl1pPr>
              <a:defRPr/>
            </a:lvl1pPr>
          </a:lstStyle>
          <a:p>
            <a:fld id="{E4A98A5E-C61E-4188-8708-08265B3CEB5C}" type="slidenum">
              <a:rPr lang="en-US" altLang="en-US"/>
              <a:pPr/>
              <a:t>‹#›</a:t>
            </a:fld>
            <a:endParaRPr lang="en-US" altLang="en-US" dirty="0"/>
          </a:p>
        </p:txBody>
      </p:sp>
    </p:spTree>
    <p:extLst>
      <p:ext uri="{BB962C8B-B14F-4D97-AF65-F5344CB8AC3E}">
        <p14:creationId xmlns:p14="http://schemas.microsoft.com/office/powerpoint/2010/main" val="251479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6" name="Slide Number Placeholder 5"/>
          <p:cNvSpPr>
            <a:spLocks noGrp="1"/>
          </p:cNvSpPr>
          <p:nvPr>
            <p:ph type="sldNum" sz="quarter" idx="11"/>
          </p:nvPr>
        </p:nvSpPr>
        <p:spPr/>
        <p:txBody>
          <a:bodyPr/>
          <a:lstStyle>
            <a:lvl1pPr>
              <a:defRPr/>
            </a:lvl1pPr>
          </a:lstStyle>
          <a:p>
            <a:fld id="{B9D7EEAB-03FF-42A0-8749-DAB6E06B7408}" type="slidenum">
              <a:rPr lang="en-US" altLang="en-US"/>
              <a:pPr/>
              <a:t>‹#›</a:t>
            </a:fld>
            <a:endParaRPr lang="en-US" altLang="en-US" dirty="0"/>
          </a:p>
        </p:txBody>
      </p:sp>
    </p:spTree>
    <p:extLst>
      <p:ext uri="{BB962C8B-B14F-4D97-AF65-F5344CB8AC3E}">
        <p14:creationId xmlns:p14="http://schemas.microsoft.com/office/powerpoint/2010/main" val="609187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6" name="Slide Number Placeholder 5"/>
          <p:cNvSpPr>
            <a:spLocks noGrp="1"/>
          </p:cNvSpPr>
          <p:nvPr>
            <p:ph type="sldNum" sz="quarter" idx="11"/>
          </p:nvPr>
        </p:nvSpPr>
        <p:spPr/>
        <p:txBody>
          <a:bodyPr/>
          <a:lstStyle>
            <a:lvl1pPr>
              <a:defRPr/>
            </a:lvl1pPr>
          </a:lstStyle>
          <a:p>
            <a:fld id="{C09D2E06-FD62-4CE2-A5E5-6CBAB40EACAB}" type="slidenum">
              <a:rPr lang="en-US" altLang="en-US"/>
              <a:pPr/>
              <a:t>‹#›</a:t>
            </a:fld>
            <a:endParaRPr lang="en-US" altLang="en-US" dirty="0"/>
          </a:p>
        </p:txBody>
      </p:sp>
    </p:spTree>
    <p:extLst>
      <p:ext uri="{BB962C8B-B14F-4D97-AF65-F5344CB8AC3E}">
        <p14:creationId xmlns:p14="http://schemas.microsoft.com/office/powerpoint/2010/main" val="1658647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31735E2B-7746-4BCC-97F7-85540592EAD6}" type="slidenum">
              <a:rPr lang="en-US" altLang="en-US"/>
              <a:pPr/>
              <a:t>‹#›</a:t>
            </a:fld>
            <a:endParaRPr lang="en-US" altLang="en-US" dirty="0"/>
          </a:p>
        </p:txBody>
      </p:sp>
    </p:spTree>
    <p:extLst>
      <p:ext uri="{BB962C8B-B14F-4D97-AF65-F5344CB8AC3E}">
        <p14:creationId xmlns:p14="http://schemas.microsoft.com/office/powerpoint/2010/main" val="3525664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B8904AF2-0962-4A83-902F-EC44A23A3C2F}" type="slidenum">
              <a:rPr lang="en-US" altLang="en-US"/>
              <a:pPr/>
              <a:t>‹#›</a:t>
            </a:fld>
            <a:endParaRPr lang="en-US" altLang="en-US" dirty="0"/>
          </a:p>
        </p:txBody>
      </p:sp>
    </p:spTree>
    <p:extLst>
      <p:ext uri="{BB962C8B-B14F-4D97-AF65-F5344CB8AC3E}">
        <p14:creationId xmlns:p14="http://schemas.microsoft.com/office/powerpoint/2010/main" val="936549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547DD8ED-D54F-4541-9B60-4E7A8796442C}" type="slidenum">
              <a:rPr lang="en-US" altLang="en-US"/>
              <a:pPr/>
              <a:t>‹#›</a:t>
            </a:fld>
            <a:endParaRPr lang="en-US" altLang="en-US" dirty="0"/>
          </a:p>
        </p:txBody>
      </p:sp>
    </p:spTree>
    <p:extLst>
      <p:ext uri="{BB962C8B-B14F-4D97-AF65-F5344CB8AC3E}">
        <p14:creationId xmlns:p14="http://schemas.microsoft.com/office/powerpoint/2010/main" val="2797118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2"/>
          <p:cNvSpPr>
            <a:spLocks noGrp="1"/>
          </p:cNvSpPr>
          <p:nvPr>
            <p:ph type="title"/>
          </p:nvPr>
        </p:nvSpPr>
        <p:spPr>
          <a:xfrm>
            <a:off x="457200" y="274638"/>
            <a:ext cx="8229600" cy="1143000"/>
          </a:xfrm>
        </p:spPr>
        <p:txBody>
          <a:bodyPr/>
          <a:lstStyle/>
          <a:p>
            <a:r>
              <a:rPr lang="en-US"/>
              <a:t>Click to edit Master title style</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C5F1B665-2797-456F-9FF1-F8C05880C0E1}" type="slidenum">
              <a:rPr lang="en-US" altLang="en-US"/>
              <a:pPr/>
              <a:t>‹#›</a:t>
            </a:fld>
            <a:endParaRPr lang="en-US" altLang="en-US" dirty="0"/>
          </a:p>
        </p:txBody>
      </p:sp>
    </p:spTree>
    <p:extLst>
      <p:ext uri="{BB962C8B-B14F-4D97-AF65-F5344CB8AC3E}">
        <p14:creationId xmlns:p14="http://schemas.microsoft.com/office/powerpoint/2010/main" val="2105325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a:xfrm>
            <a:off x="457200" y="274638"/>
            <a:ext cx="8229600" cy="1143000"/>
          </a:xfrm>
        </p:spPr>
        <p:txBody>
          <a:bodyPr/>
          <a:lstStyle/>
          <a:p>
            <a:r>
              <a:rPr lang="en-US"/>
              <a:t>Click to edit Master title style</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ACF1A3E8-0724-48A2-A727-316086F66A30}" type="slidenum">
              <a:rPr lang="en-US" altLang="en-US"/>
              <a:pPr/>
              <a:t>‹#›</a:t>
            </a:fld>
            <a:endParaRPr lang="en-US" altLang="en-US" dirty="0"/>
          </a:p>
        </p:txBody>
      </p:sp>
    </p:spTree>
    <p:extLst>
      <p:ext uri="{BB962C8B-B14F-4D97-AF65-F5344CB8AC3E}">
        <p14:creationId xmlns:p14="http://schemas.microsoft.com/office/powerpoint/2010/main" val="1972779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a:xfrm>
            <a:off x="457200" y="274638"/>
            <a:ext cx="8229600" cy="1143000"/>
          </a:xfrm>
        </p:spPr>
        <p:txBody>
          <a:bodyPr/>
          <a:lstStyle/>
          <a:p>
            <a:r>
              <a:rPr lang="en-US"/>
              <a:t>Click to edit Master title style</a:t>
            </a:r>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9D0B7BBF-0097-44E8-834E-B38C4CB7EBF9}" type="slidenum">
              <a:rPr lang="en-US" altLang="en-US"/>
              <a:pPr/>
              <a:t>‹#›</a:t>
            </a:fld>
            <a:endParaRPr lang="en-US" altLang="en-US" dirty="0"/>
          </a:p>
        </p:txBody>
      </p:sp>
    </p:spTree>
    <p:extLst>
      <p:ext uri="{BB962C8B-B14F-4D97-AF65-F5344CB8AC3E}">
        <p14:creationId xmlns:p14="http://schemas.microsoft.com/office/powerpoint/2010/main" val="3768211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dirty="0"/>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9AAA86AA-FC90-4739-A689-7DABCA1EDB09}" type="slidenum">
              <a:rPr lang="en-US" altLang="en-US"/>
              <a:pPr/>
              <a:t>‹#›</a:t>
            </a:fld>
            <a:endParaRPr lang="en-US" altLang="en-US" dirty="0"/>
          </a:p>
        </p:txBody>
      </p:sp>
    </p:spTree>
    <p:extLst>
      <p:ext uri="{BB962C8B-B14F-4D97-AF65-F5344CB8AC3E}">
        <p14:creationId xmlns:p14="http://schemas.microsoft.com/office/powerpoint/2010/main" val="428018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6B69-823F-44DC-95A4-63F78E6938D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CFCA7EF-A485-48AC-8871-09975B768AB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23D41C0-5446-42D0-A647-E715CB8E20F6}"/>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5" name="Footer Placeholder 4">
            <a:extLst>
              <a:ext uri="{FF2B5EF4-FFF2-40B4-BE49-F238E27FC236}">
                <a16:creationId xmlns:a16="http://schemas.microsoft.com/office/drawing/2014/main" id="{B38F11CF-9971-4B09-B920-E5F9930516E8}"/>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6" name="Slide Number Placeholder 5">
            <a:extLst>
              <a:ext uri="{FF2B5EF4-FFF2-40B4-BE49-F238E27FC236}">
                <a16:creationId xmlns:a16="http://schemas.microsoft.com/office/drawing/2014/main" id="{14940694-0944-431A-A2F9-F39571FD2B6F}"/>
              </a:ext>
            </a:extLst>
          </p:cNvPr>
          <p:cNvSpPr>
            <a:spLocks noGrp="1"/>
          </p:cNvSpPr>
          <p:nvPr>
            <p:ph type="sldNum" sz="quarter" idx="12"/>
          </p:nvPr>
        </p:nvSpPr>
        <p:spPr/>
        <p:txBody>
          <a:bodyPr/>
          <a:lstStyle/>
          <a:p>
            <a:fld id="{36F921C9-EAE5-4012-B872-B65077D772F9}" type="slidenum">
              <a:rPr lang="en-US" altLang="en-US" smtClean="0"/>
              <a:pPr/>
              <a:t>‹#›</a:t>
            </a:fld>
            <a:endParaRPr lang="en-US" altLang="en-US" dirty="0"/>
          </a:p>
        </p:txBody>
      </p:sp>
    </p:spTree>
    <p:extLst>
      <p:ext uri="{BB962C8B-B14F-4D97-AF65-F5344CB8AC3E}">
        <p14:creationId xmlns:p14="http://schemas.microsoft.com/office/powerpoint/2010/main" val="1513039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18913-CAFA-4C59-81A3-C6EEE6F0F8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530690-56E8-4296-B206-1AB6B1CC5A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67612D-E67C-43BC-A624-4A7AE9969766}"/>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5" name="Footer Placeholder 4">
            <a:extLst>
              <a:ext uri="{FF2B5EF4-FFF2-40B4-BE49-F238E27FC236}">
                <a16:creationId xmlns:a16="http://schemas.microsoft.com/office/drawing/2014/main" id="{D9D71039-A8E9-41FE-A421-202CE9506A39}"/>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6" name="Slide Number Placeholder 5">
            <a:extLst>
              <a:ext uri="{FF2B5EF4-FFF2-40B4-BE49-F238E27FC236}">
                <a16:creationId xmlns:a16="http://schemas.microsoft.com/office/drawing/2014/main" id="{3ACEE29A-7E48-409D-8399-CEEAFB0826E1}"/>
              </a:ext>
            </a:extLst>
          </p:cNvPr>
          <p:cNvSpPr>
            <a:spLocks noGrp="1"/>
          </p:cNvSpPr>
          <p:nvPr>
            <p:ph type="sldNum" sz="quarter" idx="12"/>
          </p:nvPr>
        </p:nvSpPr>
        <p:spPr/>
        <p:txBody>
          <a:bodyPr/>
          <a:lstStyle/>
          <a:p>
            <a:fld id="{969C5D30-A4F7-44DE-A08F-BC921CE2B139}" type="slidenum">
              <a:rPr lang="en-US" altLang="en-US" smtClean="0"/>
              <a:pPr/>
              <a:t>‹#›</a:t>
            </a:fld>
            <a:endParaRPr lang="en-US" altLang="en-US" dirty="0"/>
          </a:p>
        </p:txBody>
      </p:sp>
    </p:spTree>
    <p:extLst>
      <p:ext uri="{BB962C8B-B14F-4D97-AF65-F5344CB8AC3E}">
        <p14:creationId xmlns:p14="http://schemas.microsoft.com/office/powerpoint/2010/main" val="35436774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15F3A-E784-4AA2-ACD5-3D85EA63FBB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7ECA075-1759-481E-9D50-4DC27723B66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652F02-072A-40DE-B2D8-007BDBB0270D}"/>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5" name="Footer Placeholder 4">
            <a:extLst>
              <a:ext uri="{FF2B5EF4-FFF2-40B4-BE49-F238E27FC236}">
                <a16:creationId xmlns:a16="http://schemas.microsoft.com/office/drawing/2014/main" id="{E0D20D2F-B01C-409B-B50B-E3DEA2A23F65}"/>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6" name="Slide Number Placeholder 5">
            <a:extLst>
              <a:ext uri="{FF2B5EF4-FFF2-40B4-BE49-F238E27FC236}">
                <a16:creationId xmlns:a16="http://schemas.microsoft.com/office/drawing/2014/main" id="{0AE82773-8ED4-4E1B-B644-CAC7756D9332}"/>
              </a:ext>
            </a:extLst>
          </p:cNvPr>
          <p:cNvSpPr>
            <a:spLocks noGrp="1"/>
          </p:cNvSpPr>
          <p:nvPr>
            <p:ph type="sldNum" sz="quarter" idx="12"/>
          </p:nvPr>
        </p:nvSpPr>
        <p:spPr/>
        <p:txBody>
          <a:bodyPr/>
          <a:lstStyle/>
          <a:p>
            <a:fld id="{AF43165F-5455-41F7-B62F-66DBBBC90194}" type="slidenum">
              <a:rPr lang="en-US" altLang="en-US" smtClean="0"/>
              <a:pPr/>
              <a:t>‹#›</a:t>
            </a:fld>
            <a:endParaRPr lang="en-US" altLang="en-US" dirty="0"/>
          </a:p>
        </p:txBody>
      </p:sp>
    </p:spTree>
    <p:extLst>
      <p:ext uri="{BB962C8B-B14F-4D97-AF65-F5344CB8AC3E}">
        <p14:creationId xmlns:p14="http://schemas.microsoft.com/office/powerpoint/2010/main" val="3080120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2C698-FE4D-485F-B013-E4F8419A2F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6A303-69A1-462E-BBA0-2E382C7ED74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6C237C-A2BA-4F3E-99A9-B385118F6D2A}"/>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47146D-EC8C-4EF1-9DE2-659E19D4D63D}"/>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6" name="Footer Placeholder 5">
            <a:extLst>
              <a:ext uri="{FF2B5EF4-FFF2-40B4-BE49-F238E27FC236}">
                <a16:creationId xmlns:a16="http://schemas.microsoft.com/office/drawing/2014/main" id="{19F54436-62EE-41B3-B808-5AF65A57D27B}"/>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7" name="Slide Number Placeholder 6">
            <a:extLst>
              <a:ext uri="{FF2B5EF4-FFF2-40B4-BE49-F238E27FC236}">
                <a16:creationId xmlns:a16="http://schemas.microsoft.com/office/drawing/2014/main" id="{9A743A28-676D-4372-B309-05D64CBC5034}"/>
              </a:ext>
            </a:extLst>
          </p:cNvPr>
          <p:cNvSpPr>
            <a:spLocks noGrp="1"/>
          </p:cNvSpPr>
          <p:nvPr>
            <p:ph type="sldNum" sz="quarter" idx="12"/>
          </p:nvPr>
        </p:nvSpPr>
        <p:spPr/>
        <p:txBody>
          <a:bodyPr/>
          <a:lstStyle/>
          <a:p>
            <a:fld id="{DAF64482-99AF-439B-9C28-62E4548AA5BD}" type="slidenum">
              <a:rPr lang="en-US" altLang="en-US" smtClean="0"/>
              <a:pPr/>
              <a:t>‹#›</a:t>
            </a:fld>
            <a:endParaRPr lang="en-US" altLang="en-US" dirty="0"/>
          </a:p>
        </p:txBody>
      </p:sp>
    </p:spTree>
    <p:extLst>
      <p:ext uri="{BB962C8B-B14F-4D97-AF65-F5344CB8AC3E}">
        <p14:creationId xmlns:p14="http://schemas.microsoft.com/office/powerpoint/2010/main" val="20191864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D1F48-B732-4FCE-9F79-172FD666D67D}"/>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39D05A-2FCE-4D18-860A-7191B265972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C70F-FD6C-4E3A-9343-60FF8EC531B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33335C-B355-4CA5-A429-F08FAA79B16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0201B3E-C845-4A18-A14E-9E5F4EC2BFB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8549D7-B243-4FBA-A9CC-7FAA7F987DC7}"/>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8" name="Footer Placeholder 7">
            <a:extLst>
              <a:ext uri="{FF2B5EF4-FFF2-40B4-BE49-F238E27FC236}">
                <a16:creationId xmlns:a16="http://schemas.microsoft.com/office/drawing/2014/main" id="{E9B55E8D-673A-4963-8109-86B37221E7FE}"/>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9" name="Slide Number Placeholder 8">
            <a:extLst>
              <a:ext uri="{FF2B5EF4-FFF2-40B4-BE49-F238E27FC236}">
                <a16:creationId xmlns:a16="http://schemas.microsoft.com/office/drawing/2014/main" id="{CCEFF407-4CA3-465A-8BCD-79A724410BD7}"/>
              </a:ext>
            </a:extLst>
          </p:cNvPr>
          <p:cNvSpPr>
            <a:spLocks noGrp="1"/>
          </p:cNvSpPr>
          <p:nvPr>
            <p:ph type="sldNum" sz="quarter" idx="12"/>
          </p:nvPr>
        </p:nvSpPr>
        <p:spPr/>
        <p:txBody>
          <a:bodyPr/>
          <a:lstStyle/>
          <a:p>
            <a:fld id="{14AC8E68-EB39-4486-8763-04D2CC23A549}" type="slidenum">
              <a:rPr lang="en-US" altLang="en-US" smtClean="0"/>
              <a:pPr/>
              <a:t>‹#›</a:t>
            </a:fld>
            <a:endParaRPr lang="en-US" altLang="en-US" dirty="0"/>
          </a:p>
        </p:txBody>
      </p:sp>
    </p:spTree>
    <p:extLst>
      <p:ext uri="{BB962C8B-B14F-4D97-AF65-F5344CB8AC3E}">
        <p14:creationId xmlns:p14="http://schemas.microsoft.com/office/powerpoint/2010/main" val="746094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919EA-1A05-48F3-B351-5071F61E45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B92EC9-B02D-444D-B432-61CF0DFEB0D2}"/>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4" name="Footer Placeholder 3">
            <a:extLst>
              <a:ext uri="{FF2B5EF4-FFF2-40B4-BE49-F238E27FC236}">
                <a16:creationId xmlns:a16="http://schemas.microsoft.com/office/drawing/2014/main" id="{ACCBD38D-FB6F-418A-8DD1-A22A995B168E}"/>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5" name="Slide Number Placeholder 4">
            <a:extLst>
              <a:ext uri="{FF2B5EF4-FFF2-40B4-BE49-F238E27FC236}">
                <a16:creationId xmlns:a16="http://schemas.microsoft.com/office/drawing/2014/main" id="{9429C469-2676-47D9-A863-AE6F26890AA6}"/>
              </a:ext>
            </a:extLst>
          </p:cNvPr>
          <p:cNvSpPr>
            <a:spLocks noGrp="1"/>
          </p:cNvSpPr>
          <p:nvPr>
            <p:ph type="sldNum" sz="quarter" idx="12"/>
          </p:nvPr>
        </p:nvSpPr>
        <p:spPr/>
        <p:txBody>
          <a:bodyPr/>
          <a:lstStyle/>
          <a:p>
            <a:fld id="{2B829A33-7A1A-4C18-B982-5FB0BA7A51B9}" type="slidenum">
              <a:rPr lang="en-US" altLang="en-US" smtClean="0"/>
              <a:pPr/>
              <a:t>‹#›</a:t>
            </a:fld>
            <a:endParaRPr lang="en-US" altLang="en-US" dirty="0"/>
          </a:p>
        </p:txBody>
      </p:sp>
    </p:spTree>
    <p:extLst>
      <p:ext uri="{BB962C8B-B14F-4D97-AF65-F5344CB8AC3E}">
        <p14:creationId xmlns:p14="http://schemas.microsoft.com/office/powerpoint/2010/main" val="2368576890"/>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6E7B5F-5B2D-4D95-8C10-3AE1F8D08302}"/>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3" name="Footer Placeholder 2">
            <a:extLst>
              <a:ext uri="{FF2B5EF4-FFF2-40B4-BE49-F238E27FC236}">
                <a16:creationId xmlns:a16="http://schemas.microsoft.com/office/drawing/2014/main" id="{550F1C58-27D3-4F6A-82B1-1ECFCA9C5243}"/>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4" name="Slide Number Placeholder 3">
            <a:extLst>
              <a:ext uri="{FF2B5EF4-FFF2-40B4-BE49-F238E27FC236}">
                <a16:creationId xmlns:a16="http://schemas.microsoft.com/office/drawing/2014/main" id="{FCD8B64F-CB81-4E36-8F58-A1AE04B78333}"/>
              </a:ext>
            </a:extLst>
          </p:cNvPr>
          <p:cNvSpPr>
            <a:spLocks noGrp="1"/>
          </p:cNvSpPr>
          <p:nvPr>
            <p:ph type="sldNum" sz="quarter" idx="12"/>
          </p:nvPr>
        </p:nvSpPr>
        <p:spPr/>
        <p:txBody>
          <a:bodyPr/>
          <a:lstStyle/>
          <a:p>
            <a:fld id="{2B829A33-7A1A-4C18-B982-5FB0BA7A51B9}" type="slidenum">
              <a:rPr lang="en-US" altLang="en-US" smtClean="0"/>
              <a:pPr/>
              <a:t>‹#›</a:t>
            </a:fld>
            <a:endParaRPr lang="en-US" altLang="en-US" dirty="0"/>
          </a:p>
        </p:txBody>
      </p:sp>
    </p:spTree>
    <p:extLst>
      <p:ext uri="{BB962C8B-B14F-4D97-AF65-F5344CB8AC3E}">
        <p14:creationId xmlns:p14="http://schemas.microsoft.com/office/powerpoint/2010/main" val="452664343"/>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1950-8A9E-424D-96AB-8186F6AAB2C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96DCAA0-89B4-47E6-AB9E-72F7E44C75A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B82357-D9E3-409C-AE2F-D2224B58FED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85D88FA-8CF6-45A1-8460-39A801FC0714}"/>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6" name="Footer Placeholder 5">
            <a:extLst>
              <a:ext uri="{FF2B5EF4-FFF2-40B4-BE49-F238E27FC236}">
                <a16:creationId xmlns:a16="http://schemas.microsoft.com/office/drawing/2014/main" id="{3C94F162-A373-4979-96A3-77AEA5EEFB35}"/>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7" name="Slide Number Placeholder 6">
            <a:extLst>
              <a:ext uri="{FF2B5EF4-FFF2-40B4-BE49-F238E27FC236}">
                <a16:creationId xmlns:a16="http://schemas.microsoft.com/office/drawing/2014/main" id="{DAD64B45-E6B6-4F78-8EC5-C186867FE75E}"/>
              </a:ext>
            </a:extLst>
          </p:cNvPr>
          <p:cNvSpPr>
            <a:spLocks noGrp="1"/>
          </p:cNvSpPr>
          <p:nvPr>
            <p:ph type="sldNum" sz="quarter" idx="12"/>
          </p:nvPr>
        </p:nvSpPr>
        <p:spPr/>
        <p:txBody>
          <a:bodyPr/>
          <a:lstStyle/>
          <a:p>
            <a:fld id="{B9D7EEAB-03FF-42A0-8749-DAB6E06B7408}" type="slidenum">
              <a:rPr lang="en-US" altLang="en-US" smtClean="0"/>
              <a:pPr/>
              <a:t>‹#›</a:t>
            </a:fld>
            <a:endParaRPr lang="en-US" altLang="en-US" dirty="0"/>
          </a:p>
        </p:txBody>
      </p:sp>
    </p:spTree>
    <p:extLst>
      <p:ext uri="{BB962C8B-B14F-4D97-AF65-F5344CB8AC3E}">
        <p14:creationId xmlns:p14="http://schemas.microsoft.com/office/powerpoint/2010/main" val="42647209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B24BD-9511-45C3-BDAA-D23A8D25EAC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1C0F106-A7B9-41BB-96A3-7F4325A8E0F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4ED3BD8-A937-4C48-9EC5-9DF9BAE4A9F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1D2361E-53A1-4345-9988-9C00DCAC6F28}"/>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6" name="Footer Placeholder 5">
            <a:extLst>
              <a:ext uri="{FF2B5EF4-FFF2-40B4-BE49-F238E27FC236}">
                <a16:creationId xmlns:a16="http://schemas.microsoft.com/office/drawing/2014/main" id="{FD54CC65-1AF2-48CC-94EC-6F004A913757}"/>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7" name="Slide Number Placeholder 6">
            <a:extLst>
              <a:ext uri="{FF2B5EF4-FFF2-40B4-BE49-F238E27FC236}">
                <a16:creationId xmlns:a16="http://schemas.microsoft.com/office/drawing/2014/main" id="{4E2272C8-3AA6-409A-BA31-877793FBF676}"/>
              </a:ext>
            </a:extLst>
          </p:cNvPr>
          <p:cNvSpPr>
            <a:spLocks noGrp="1"/>
          </p:cNvSpPr>
          <p:nvPr>
            <p:ph type="sldNum" sz="quarter" idx="12"/>
          </p:nvPr>
        </p:nvSpPr>
        <p:spPr/>
        <p:txBody>
          <a:bodyPr/>
          <a:lstStyle/>
          <a:p>
            <a:fld id="{C09D2E06-FD62-4CE2-A5E5-6CBAB40EACAB}" type="slidenum">
              <a:rPr lang="en-US" altLang="en-US" smtClean="0"/>
              <a:pPr/>
              <a:t>‹#›</a:t>
            </a:fld>
            <a:endParaRPr lang="en-US" altLang="en-US" dirty="0"/>
          </a:p>
        </p:txBody>
      </p:sp>
    </p:spTree>
    <p:extLst>
      <p:ext uri="{BB962C8B-B14F-4D97-AF65-F5344CB8AC3E}">
        <p14:creationId xmlns:p14="http://schemas.microsoft.com/office/powerpoint/2010/main" val="26078620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B50-2C42-4116-8320-D51501F0B0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CFD496-14D8-4855-AB6E-D07D14F627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1DA11-679E-478C-B2A5-4FBF7B64CB12}"/>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5" name="Footer Placeholder 4">
            <a:extLst>
              <a:ext uri="{FF2B5EF4-FFF2-40B4-BE49-F238E27FC236}">
                <a16:creationId xmlns:a16="http://schemas.microsoft.com/office/drawing/2014/main" id="{C3DF7C20-7228-4C79-A03A-A55A6D9D9E9C}"/>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6" name="Slide Number Placeholder 5">
            <a:extLst>
              <a:ext uri="{FF2B5EF4-FFF2-40B4-BE49-F238E27FC236}">
                <a16:creationId xmlns:a16="http://schemas.microsoft.com/office/drawing/2014/main" id="{BA908B16-F331-4BB1-8C79-7F071F19E54D}"/>
              </a:ext>
            </a:extLst>
          </p:cNvPr>
          <p:cNvSpPr>
            <a:spLocks noGrp="1"/>
          </p:cNvSpPr>
          <p:nvPr>
            <p:ph type="sldNum" sz="quarter" idx="12"/>
          </p:nvPr>
        </p:nvSpPr>
        <p:spPr/>
        <p:txBody>
          <a:bodyPr/>
          <a:lstStyle/>
          <a:p>
            <a:fld id="{31735E2B-7746-4BCC-97F7-85540592EAD6}" type="slidenum">
              <a:rPr lang="en-US" altLang="en-US" smtClean="0"/>
              <a:pPr/>
              <a:t>‹#›</a:t>
            </a:fld>
            <a:endParaRPr lang="en-US" altLang="en-US" dirty="0"/>
          </a:p>
        </p:txBody>
      </p:sp>
    </p:spTree>
    <p:extLst>
      <p:ext uri="{BB962C8B-B14F-4D97-AF65-F5344CB8AC3E}">
        <p14:creationId xmlns:p14="http://schemas.microsoft.com/office/powerpoint/2010/main" val="34323201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476A08-6FE1-4E89-9590-81A10D078D4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682944-F613-4E28-BDB4-143F93E2A07F}"/>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2C201-DDA7-4E0B-A0B9-A0D62FA48DF8}"/>
              </a:ext>
            </a:extLst>
          </p:cNvPr>
          <p:cNvSpPr>
            <a:spLocks noGrp="1"/>
          </p:cNvSpPr>
          <p:nvPr>
            <p:ph type="dt" sz="half" idx="10"/>
          </p:nvPr>
        </p:nvSpPr>
        <p:spPr/>
        <p:txBody>
          <a:bodyPr/>
          <a:lstStyle/>
          <a:p>
            <a:fld id="{21D0DC91-BCA4-49D0-ACFC-CE1252ED2814}" type="datetimeFigureOut">
              <a:rPr lang="en-US" smtClean="0"/>
              <a:t>10/21/20</a:t>
            </a:fld>
            <a:endParaRPr lang="en-US"/>
          </a:p>
        </p:txBody>
      </p:sp>
      <p:sp>
        <p:nvSpPr>
          <p:cNvPr id="5" name="Footer Placeholder 4">
            <a:extLst>
              <a:ext uri="{FF2B5EF4-FFF2-40B4-BE49-F238E27FC236}">
                <a16:creationId xmlns:a16="http://schemas.microsoft.com/office/drawing/2014/main" id="{8E92DE31-FA53-4F10-8FE6-F7817FACF85B}"/>
              </a:ext>
            </a:extLst>
          </p:cNvPr>
          <p:cNvSpPr>
            <a:spLocks noGrp="1"/>
          </p:cNvSpPr>
          <p:nvPr>
            <p:ph type="ftr" sz="quarter" idx="11"/>
          </p:nvPr>
        </p:nvSpPr>
        <p:spPr/>
        <p:txBody>
          <a:bodyPr/>
          <a:lstStyle/>
          <a:p>
            <a:pPr>
              <a:defRPr/>
            </a:pPr>
            <a:r>
              <a:rPr lang="en-US"/>
              <a:t>Copyright © 2014 by Mosby, an imprint of Elsevier Inc.</a:t>
            </a:r>
            <a:endParaRPr lang="en-US" dirty="0"/>
          </a:p>
        </p:txBody>
      </p:sp>
      <p:sp>
        <p:nvSpPr>
          <p:cNvPr id="6" name="Slide Number Placeholder 5">
            <a:extLst>
              <a:ext uri="{FF2B5EF4-FFF2-40B4-BE49-F238E27FC236}">
                <a16:creationId xmlns:a16="http://schemas.microsoft.com/office/drawing/2014/main" id="{49229CBE-A3C2-4857-8E29-9052CA2574B8}"/>
              </a:ext>
            </a:extLst>
          </p:cNvPr>
          <p:cNvSpPr>
            <a:spLocks noGrp="1"/>
          </p:cNvSpPr>
          <p:nvPr>
            <p:ph type="sldNum" sz="quarter" idx="12"/>
          </p:nvPr>
        </p:nvSpPr>
        <p:spPr/>
        <p:txBody>
          <a:bodyPr/>
          <a:lstStyle/>
          <a:p>
            <a:fld id="{B8904AF2-0962-4A83-902F-EC44A23A3C2F}" type="slidenum">
              <a:rPr lang="en-US" altLang="en-US" smtClean="0"/>
              <a:pPr/>
              <a:t>‹#›</a:t>
            </a:fld>
            <a:endParaRPr lang="en-US" altLang="en-US" dirty="0"/>
          </a:p>
        </p:txBody>
      </p:sp>
    </p:spTree>
    <p:extLst>
      <p:ext uri="{BB962C8B-B14F-4D97-AF65-F5344CB8AC3E}">
        <p14:creationId xmlns:p14="http://schemas.microsoft.com/office/powerpoint/2010/main" val="1451171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rtlCol="0">
            <a:normAutofit/>
          </a:bodyPr>
          <a:lstStyle/>
          <a:p>
            <a:pPr lvl="0"/>
            <a:endParaRPr lang="en-US" noProof="0" dirty="0"/>
          </a:p>
        </p:txBody>
      </p:sp>
      <p:sp>
        <p:nvSpPr>
          <p:cNvPr id="4" name="Footer Placeholder 4"/>
          <p:cNvSpPr>
            <a:spLocks noGrp="1"/>
          </p:cNvSpPr>
          <p:nvPr>
            <p:ph type="ftr" sz="quarter" idx="10"/>
          </p:nvPr>
        </p:nvSpPr>
        <p:spPr/>
        <p:txBody>
          <a:bodyPr/>
          <a:lstStyle>
            <a:lvl1pPr>
              <a:defRPr/>
            </a:lvl1pPr>
          </a:lstStyle>
          <a:p>
            <a:pPr>
              <a:defRPr/>
            </a:pPr>
            <a:r>
              <a:rPr lang="en-US" dirty="0"/>
              <a:t>Copyright © 2014 by Mosby, an imprint of Elsevier Inc.</a:t>
            </a:r>
          </a:p>
        </p:txBody>
      </p:sp>
      <p:sp>
        <p:nvSpPr>
          <p:cNvPr id="5" name="Slide Number Placeholder 5"/>
          <p:cNvSpPr>
            <a:spLocks noGrp="1"/>
          </p:cNvSpPr>
          <p:nvPr>
            <p:ph type="sldNum" sz="quarter" idx="11"/>
          </p:nvPr>
        </p:nvSpPr>
        <p:spPr/>
        <p:txBody>
          <a:bodyPr/>
          <a:lstStyle>
            <a:lvl1pPr>
              <a:defRPr/>
            </a:lvl1pPr>
          </a:lstStyle>
          <a:p>
            <a:fld id="{9AAA86AA-FC90-4739-A689-7DABCA1EDB09}" type="slidenum">
              <a:rPr lang="en-US" altLang="en-US"/>
              <a:pPr/>
              <a:t>‹#›</a:t>
            </a:fld>
            <a:endParaRPr lang="en-US" altLang="en-US" dirty="0"/>
          </a:p>
        </p:txBody>
      </p:sp>
    </p:spTree>
    <p:extLst>
      <p:ext uri="{BB962C8B-B14F-4D97-AF65-F5344CB8AC3E}">
        <p14:creationId xmlns:p14="http://schemas.microsoft.com/office/powerpoint/2010/main" val="2488305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524000" y="6356350"/>
            <a:ext cx="60960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spcBef>
                <a:spcPct val="20000"/>
              </a:spcBef>
              <a:buFontTx/>
              <a:buNone/>
              <a:defRPr sz="1000">
                <a:solidFill>
                  <a:schemeClr val="tx1"/>
                </a:solidFill>
                <a:latin typeface="+mn-lt"/>
              </a:defRPr>
            </a:lvl1pPr>
          </a:lstStyle>
          <a:p>
            <a:pPr>
              <a:defRPr/>
            </a:pPr>
            <a:r>
              <a:rPr lang="en-US" dirty="0"/>
              <a:t>Copyright © 2014 by Mosby, an imprint of Elsevier Inc.</a:t>
            </a:r>
          </a:p>
        </p:txBody>
      </p:sp>
      <p:sp>
        <p:nvSpPr>
          <p:cNvPr id="6" name="Slide Number Placeholder 5"/>
          <p:cNvSpPr>
            <a:spLocks noGrp="1"/>
          </p:cNvSpPr>
          <p:nvPr>
            <p:ph type="sldNum" sz="quarter" idx="4"/>
          </p:nvPr>
        </p:nvSpPr>
        <p:spPr>
          <a:xfrm>
            <a:off x="8077200" y="6356350"/>
            <a:ext cx="609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spcBef>
                <a:spcPct val="20000"/>
              </a:spcBef>
              <a:defRPr sz="1000"/>
            </a:lvl1pPr>
          </a:lstStyle>
          <a:p>
            <a:fld id="{2B829A33-7A1A-4C18-B982-5FB0BA7A51B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4107"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 id="2147484102" r:id="rId12"/>
    <p:sldLayoutId id="2147484103" r:id="rId13"/>
    <p:sldLayoutId id="2147484104" r:id="rId14"/>
    <p:sldLayoutId id="2147484105" r:id="rId15"/>
    <p:sldLayoutId id="2147484106" r:id="rId16"/>
  </p:sldLayoutIdLst>
  <p:hf hdr="0" dt="0"/>
  <p:txStyles>
    <p:titleStyle>
      <a:lvl1pPr algn="ctr" rtl="0" eaLnBrk="0" fontAlgn="base" hangingPunct="0">
        <a:spcBef>
          <a:spcPct val="0"/>
        </a:spcBef>
        <a:spcAft>
          <a:spcPct val="0"/>
        </a:spcAft>
        <a:defRPr sz="4000" kern="12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SzPct val="60000"/>
        <a:buFont typeface="Wingdings 2" pitchFamily="18"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SzPct val="80000"/>
        <a:buFont typeface="Wingdings" pitchFamily="2" charset="2"/>
        <a:buChar char="Ø"/>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SzPct val="115000"/>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SzPct val="75000"/>
        <a:buFont typeface="Wingdings 3" pitchFamily="18"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160547-F7D2-4C6D-A021-663F274C8CB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C8D576-A420-4D9B-BC5D-869940778B4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F37CF-93B5-47B3-A80D-89F29EB0830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1D0DC91-BCA4-49D0-ACFC-CE1252ED2814}" type="datetimeFigureOut">
              <a:rPr lang="en-US" smtClean="0"/>
              <a:t>10/21/20</a:t>
            </a:fld>
            <a:endParaRPr lang="en-US"/>
          </a:p>
        </p:txBody>
      </p:sp>
      <p:sp>
        <p:nvSpPr>
          <p:cNvPr id="5" name="Footer Placeholder 4">
            <a:extLst>
              <a:ext uri="{FF2B5EF4-FFF2-40B4-BE49-F238E27FC236}">
                <a16:creationId xmlns:a16="http://schemas.microsoft.com/office/drawing/2014/main" id="{B4033ABB-0DF1-4EEF-94FA-940A63D42D6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a:t>Copyright © 2014 by Mosby, an imprint of Elsevier Inc.</a:t>
            </a:r>
            <a:endParaRPr lang="en-US" dirty="0"/>
          </a:p>
        </p:txBody>
      </p:sp>
      <p:sp>
        <p:nvSpPr>
          <p:cNvPr id="6" name="Slide Number Placeholder 5">
            <a:extLst>
              <a:ext uri="{FF2B5EF4-FFF2-40B4-BE49-F238E27FC236}">
                <a16:creationId xmlns:a16="http://schemas.microsoft.com/office/drawing/2014/main" id="{6BEAC321-BBC1-41A6-8D78-FDFC0BBCFF4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B829A33-7A1A-4C18-B982-5FB0BA7A51B9}" type="slidenum">
              <a:rPr lang="en-US" altLang="en-US" smtClean="0"/>
              <a:pPr/>
              <a:t>‹#›</a:t>
            </a:fld>
            <a:endParaRPr lang="en-US" altLang="en-US" dirty="0"/>
          </a:p>
        </p:txBody>
      </p:sp>
    </p:spTree>
    <p:extLst>
      <p:ext uri="{BB962C8B-B14F-4D97-AF65-F5344CB8AC3E}">
        <p14:creationId xmlns:p14="http://schemas.microsoft.com/office/powerpoint/2010/main" val="1971676392"/>
      </p:ext>
    </p:extLst>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828800"/>
            <a:ext cx="7772400" cy="1089025"/>
          </a:xfrm>
        </p:spPr>
        <p:txBody>
          <a:bodyPr>
            <a:normAutofit fontScale="90000"/>
          </a:bodyPr>
          <a:lstStyle/>
          <a:p>
            <a:r>
              <a:rPr lang="en-US" altLang="en-US" dirty="0"/>
              <a:t>Section 2: Medical Gases</a:t>
            </a:r>
            <a:br>
              <a:rPr lang="en-US" altLang="en-US" dirty="0"/>
            </a:br>
            <a:r>
              <a:rPr lang="en-US" altLang="en-US" dirty="0"/>
              <a:t>Chapter 4</a:t>
            </a:r>
          </a:p>
        </p:txBody>
      </p:sp>
      <p:sp>
        <p:nvSpPr>
          <p:cNvPr id="4099" name="Rectangle 3"/>
          <p:cNvSpPr>
            <a:spLocks noGrp="1" noChangeArrowheads="1"/>
          </p:cNvSpPr>
          <p:nvPr>
            <p:ph type="subTitle" idx="1"/>
          </p:nvPr>
        </p:nvSpPr>
        <p:spPr>
          <a:xfrm>
            <a:off x="1371600" y="2895600"/>
            <a:ext cx="6400800" cy="1752600"/>
          </a:xfrm>
        </p:spPr>
        <p:txBody>
          <a:bodyPr/>
          <a:lstStyle/>
          <a:p>
            <a:r>
              <a:rPr lang="en-US" altLang="en-US" dirty="0"/>
              <a:t>Administering Medical Gases: Regulators, Flowmeters, and Controlling Devices</a:t>
            </a:r>
          </a:p>
        </p:txBody>
      </p:sp>
      <p:sp>
        <p:nvSpPr>
          <p:cNvPr id="4" name="Footer Placeholder 1"/>
          <p:cNvSpPr>
            <a:spLocks noGrp="1"/>
          </p:cNvSpPr>
          <p:nvPr>
            <p:ph type="ftr" sz="quarter" idx="11"/>
          </p:nvPr>
        </p:nvSpPr>
        <p:spPr/>
        <p:txBody>
          <a:bodyPr/>
          <a:lstStyle/>
          <a:p>
            <a:pPr>
              <a:tabLst/>
              <a:defRPr/>
            </a:pPr>
            <a:r>
              <a:rPr lang="en-US" dirty="0"/>
              <a:t>Copyright © 2018, Elsevier Inc. All Rights Reserved.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ltLang="en-US" dirty="0"/>
              <a:t>Chapter Outline</a:t>
            </a:r>
          </a:p>
        </p:txBody>
      </p:sp>
      <p:sp>
        <p:nvSpPr>
          <p:cNvPr id="5123" name="Rectangle 3"/>
          <p:cNvSpPr>
            <a:spLocks noGrp="1" noChangeArrowheads="1"/>
          </p:cNvSpPr>
          <p:nvPr>
            <p:ph idx="1"/>
          </p:nvPr>
        </p:nvSpPr>
        <p:spPr>
          <a:xfrm>
            <a:off x="457200" y="1828800"/>
            <a:ext cx="8229600" cy="3733800"/>
          </a:xfrm>
        </p:spPr>
        <p:txBody>
          <a:bodyPr/>
          <a:lstStyle/>
          <a:p>
            <a:pPr eaLnBrk="1" hangingPunct="1"/>
            <a:r>
              <a:rPr lang="en-US" altLang="en-US" dirty="0"/>
              <a:t>Regulators and </a:t>
            </a:r>
            <a:r>
              <a:rPr lang="en-US" altLang="en-US" dirty="0" err="1"/>
              <a:t>Flowmeters</a:t>
            </a:r>
            <a:endParaRPr lang="en-US" altLang="en-US" dirty="0"/>
          </a:p>
          <a:p>
            <a:pPr eaLnBrk="1" hangingPunct="1"/>
            <a:r>
              <a:rPr lang="en-US" altLang="en-US" dirty="0"/>
              <a:t>Devices for Administering Medical Gases</a:t>
            </a:r>
          </a:p>
        </p:txBody>
      </p:sp>
      <p:sp>
        <p:nvSpPr>
          <p:cNvPr id="2" name="Footer Placeholder 1"/>
          <p:cNvSpPr>
            <a:spLocks noGrp="1"/>
          </p:cNvSpPr>
          <p:nvPr>
            <p:ph type="ftr" sz="quarter" idx="11"/>
          </p:nvPr>
        </p:nvSpPr>
        <p:spPr/>
        <p:txBody>
          <a:bodyPr/>
          <a:lstStyle/>
          <a:p>
            <a:pPr>
              <a:defRPr/>
            </a:pPr>
            <a:r>
              <a:rPr lang="en-US" dirty="0"/>
              <a:t>Copyright © 2018, Elsevier Inc. All Rights Reserved.</a:t>
            </a:r>
          </a:p>
        </p:txBody>
      </p:sp>
      <p:sp>
        <p:nvSpPr>
          <p:cNvPr id="512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337B81FC-B685-49A7-879D-0F7ECAA3A0CD}" type="slidenum">
              <a:rPr lang="en-US" altLang="en-US" sz="1000"/>
              <a:pPr>
                <a:buSzTx/>
                <a:buFontTx/>
                <a:buNone/>
              </a:pPr>
              <a:t>2</a:t>
            </a:fld>
            <a:endParaRPr lang="en-US" alt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a:t>Objective</a:t>
            </a:r>
          </a:p>
        </p:txBody>
      </p:sp>
      <p:sp>
        <p:nvSpPr>
          <p:cNvPr id="6147" name="Content Placeholder 2"/>
          <p:cNvSpPr>
            <a:spLocks noGrp="1"/>
          </p:cNvSpPr>
          <p:nvPr>
            <p:ph idx="1"/>
          </p:nvPr>
        </p:nvSpPr>
        <p:spPr/>
        <p:txBody>
          <a:bodyPr/>
          <a:lstStyle/>
          <a:p>
            <a:r>
              <a:rPr lang="en-US" altLang="en-US" dirty="0"/>
              <a:t>Upon completion of this chapter, you will be able to</a:t>
            </a:r>
          </a:p>
          <a:p>
            <a:pPr lvl="1"/>
            <a:r>
              <a:rPr lang="en-US" altLang="en-US" dirty="0"/>
              <a:t>compare the design and operation of single-stage and multistage regulators.</a:t>
            </a:r>
          </a:p>
          <a:p>
            <a:pPr lvl="1"/>
            <a:r>
              <a:rPr lang="en-US" altLang="en-US" dirty="0"/>
              <a:t>identify the components of preset and adjustable regulators.</a:t>
            </a:r>
          </a:p>
          <a:p>
            <a:pPr lvl="1"/>
            <a:r>
              <a:rPr lang="en-US" altLang="en-US" dirty="0"/>
              <a:t>explain the operational theory of a Thorpe tube flowmeter, a Bourdon flowmeter, and a flow restrictor.</a:t>
            </a:r>
          </a:p>
          <a:p>
            <a:pPr lvl="1"/>
            <a:r>
              <a:rPr lang="en-US" altLang="en-US" dirty="0"/>
              <a:t>demonstrate a method for determining whether a flowmeter is pressure compensated.</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614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5721DBD5-478D-4ACF-82F4-F66EF9E1D128}" type="slidenum">
              <a:rPr lang="en-US" altLang="en-US" sz="1000"/>
              <a:pPr>
                <a:buSzTx/>
                <a:buFontTx/>
                <a:buNone/>
              </a:pPr>
              <a:t>3</a:t>
            </a:fld>
            <a:endParaRPr lang="en-US" alt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t>Objective (Cont.)</a:t>
            </a:r>
          </a:p>
        </p:txBody>
      </p:sp>
      <p:sp>
        <p:nvSpPr>
          <p:cNvPr id="7171" name="Content Placeholder 2"/>
          <p:cNvSpPr>
            <a:spLocks noGrp="1"/>
          </p:cNvSpPr>
          <p:nvPr>
            <p:ph idx="1"/>
          </p:nvPr>
        </p:nvSpPr>
        <p:spPr/>
        <p:txBody>
          <a:bodyPr/>
          <a:lstStyle/>
          <a:p>
            <a:pPr lvl="1"/>
            <a:r>
              <a:rPr lang="en-US" altLang="en-US" dirty="0"/>
              <a:t>compare low-flow and high-flow oxygen delivery systems.</a:t>
            </a:r>
          </a:p>
          <a:p>
            <a:pPr lvl="1"/>
            <a:r>
              <a:rPr lang="en-US" altLang="en-US" dirty="0"/>
              <a:t>name several commonly used low-flow oxygen delivery systems.</a:t>
            </a:r>
          </a:p>
          <a:p>
            <a:pPr lvl="1"/>
            <a:r>
              <a:rPr lang="en-US" altLang="en-US" dirty="0"/>
              <a:t>describe the components of a high-flow nasal cannula system and the benefits of using these systems in the treatment of hypoxemia.</a:t>
            </a:r>
          </a:p>
          <a:p>
            <a:pPr lvl="1"/>
            <a:r>
              <a:rPr lang="en-US" altLang="en-US" dirty="0"/>
              <a:t>discuss the advantages and disadvantages of using oxygen-conserving devices in the treatment of patients requiring long-term oxygen therapy.</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717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0913DC5E-1D21-4BC9-8B82-48D3373563DD}" type="slidenum">
              <a:rPr lang="en-US" altLang="en-US" sz="1000"/>
              <a:pPr>
                <a:buSzTx/>
                <a:buFontTx/>
                <a:buNone/>
              </a:pPr>
              <a:t>4</a:t>
            </a:fld>
            <a:endParaRPr lang="en-US" alt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Objective (Cont.)</a:t>
            </a:r>
          </a:p>
        </p:txBody>
      </p:sp>
      <p:sp>
        <p:nvSpPr>
          <p:cNvPr id="8195" name="Content Placeholder 2"/>
          <p:cNvSpPr>
            <a:spLocks noGrp="1"/>
          </p:cNvSpPr>
          <p:nvPr>
            <p:ph idx="1"/>
          </p:nvPr>
        </p:nvSpPr>
        <p:spPr/>
        <p:txBody>
          <a:bodyPr/>
          <a:lstStyle/>
          <a:p>
            <a:pPr lvl="1"/>
            <a:r>
              <a:rPr lang="en-US" altLang="en-US" dirty="0"/>
              <a:t>explain the operational theory of air entrainment devices.</a:t>
            </a:r>
          </a:p>
          <a:p>
            <a:pPr lvl="1"/>
            <a:r>
              <a:rPr lang="en-US" altLang="en-US" dirty="0"/>
              <a:t>compare the operation of oxygen blenders with that of oxygen mixers and adders.</a:t>
            </a:r>
          </a:p>
          <a:p>
            <a:pPr lvl="1"/>
            <a:r>
              <a:rPr lang="en-US" altLang="en-US" dirty="0"/>
              <a:t>describe the physiologic effects of hyperbaric oxygen therapy.</a:t>
            </a:r>
          </a:p>
          <a:p>
            <a:pPr lvl="1"/>
            <a:r>
              <a:rPr lang="en-US" altLang="en-US" dirty="0"/>
              <a:t>list the indications and contraindications of inhaled nitric oxide therapy.</a:t>
            </a:r>
          </a:p>
          <a:p>
            <a:pPr lvl="1"/>
            <a:r>
              <a:rPr lang="en-US" altLang="en-US" dirty="0"/>
              <a:t>describe the appropriate use of mixed gas (e.g., heliox, carbogen) therapy.</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819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86CE8E2-9275-4CEA-BE1E-D120AC670763}" type="slidenum">
              <a:rPr lang="en-US" altLang="en-US" sz="1000"/>
              <a:pPr>
                <a:buSzTx/>
                <a:buFontTx/>
                <a:buNone/>
              </a:pPr>
              <a:t>5</a:t>
            </a:fld>
            <a:endParaRPr lang="en-US" alt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868362"/>
          </a:xfrm>
        </p:spPr>
        <p:txBody>
          <a:bodyPr/>
          <a:lstStyle/>
          <a:p>
            <a:r>
              <a:rPr lang="en-US" altLang="en-US" dirty="0"/>
              <a:t>Regulators and Flowmeters</a:t>
            </a:r>
          </a:p>
        </p:txBody>
      </p:sp>
      <p:sp>
        <p:nvSpPr>
          <p:cNvPr id="9219" name="Content Placeholder 2"/>
          <p:cNvSpPr>
            <a:spLocks noGrp="1"/>
          </p:cNvSpPr>
          <p:nvPr>
            <p:ph idx="1"/>
          </p:nvPr>
        </p:nvSpPr>
        <p:spPr>
          <a:xfrm>
            <a:off x="457200" y="1219200"/>
            <a:ext cx="8229600" cy="5137150"/>
          </a:xfrm>
        </p:spPr>
        <p:txBody>
          <a:bodyPr/>
          <a:lstStyle/>
          <a:p>
            <a:r>
              <a:rPr lang="en-US" altLang="en-US" dirty="0"/>
              <a:t>Devices that reduce high-pressure gases from cylinders or bulk storage units to lower working pressures </a:t>
            </a:r>
          </a:p>
          <a:p>
            <a:pPr lvl="1"/>
            <a:r>
              <a:rPr lang="en-US" altLang="en-US" dirty="0"/>
              <a:t>Single-stage </a:t>
            </a:r>
          </a:p>
          <a:p>
            <a:pPr lvl="1"/>
            <a:r>
              <a:rPr lang="en-US" altLang="en-US" dirty="0"/>
              <a:t>Multistage </a:t>
            </a:r>
          </a:p>
          <a:p>
            <a:pPr lvl="1"/>
            <a:r>
              <a:rPr lang="en-US" altLang="en-US" dirty="0"/>
              <a:t>Further divided into preset and adjustable regulators </a:t>
            </a:r>
          </a:p>
          <a:p>
            <a:r>
              <a:rPr lang="en-US" altLang="en-US" dirty="0"/>
              <a:t>Flowmeters are devices that control and indicate the gas flow delivered to patients </a:t>
            </a:r>
          </a:p>
          <a:p>
            <a:pPr lvl="1"/>
            <a:r>
              <a:rPr lang="en-US" altLang="en-US" dirty="0"/>
              <a:t>Thorpe tube flowmeters</a:t>
            </a:r>
          </a:p>
          <a:p>
            <a:pPr lvl="1"/>
            <a:r>
              <a:rPr lang="en-US" altLang="en-US" dirty="0"/>
              <a:t>Bourdon flowmeters</a:t>
            </a:r>
          </a:p>
          <a:p>
            <a:pPr lvl="1"/>
            <a:r>
              <a:rPr lang="en-US" altLang="en-US" dirty="0"/>
              <a:t>Flow restrictors </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922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F76A1FDE-4D66-401B-8A88-EF196246687B}" type="slidenum">
              <a:rPr lang="en-US" altLang="en-US" sz="1000"/>
              <a:pPr>
                <a:buSzTx/>
                <a:buFontTx/>
                <a:buNone/>
              </a:pPr>
              <a:t>6</a:t>
            </a:fld>
            <a:endParaRPr lang="en-US" alt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Regulators </a:t>
            </a:r>
          </a:p>
        </p:txBody>
      </p:sp>
      <p:sp>
        <p:nvSpPr>
          <p:cNvPr id="10243" name="Content Placeholder 2"/>
          <p:cNvSpPr>
            <a:spLocks noGrp="1"/>
          </p:cNvSpPr>
          <p:nvPr>
            <p:ph idx="1"/>
          </p:nvPr>
        </p:nvSpPr>
        <p:spPr/>
        <p:txBody>
          <a:bodyPr/>
          <a:lstStyle/>
          <a:p>
            <a:r>
              <a:rPr lang="en-US" altLang="en-US" dirty="0"/>
              <a:t>Single-stage regulators </a:t>
            </a:r>
          </a:p>
          <a:p>
            <a:pPr lvl="1"/>
            <a:r>
              <a:rPr lang="en-US" altLang="en-US" dirty="0"/>
              <a:t>Consists of a body that is divided in half by a flexible metal diaphragm.</a:t>
            </a:r>
          </a:p>
          <a:p>
            <a:pPr lvl="1"/>
            <a:r>
              <a:rPr lang="en-US" altLang="en-US" dirty="0"/>
              <a:t>Area above the diaphragm is a high-pressure chamber.</a:t>
            </a:r>
          </a:p>
          <a:p>
            <a:pPr lvl="1"/>
            <a:r>
              <a:rPr lang="en-US" altLang="en-US" dirty="0"/>
              <a:t>Lower chamber has a spring attached to the lower surface of the diaphragm and is exposed to ambient pressure.</a:t>
            </a:r>
          </a:p>
          <a:p>
            <a:pPr lvl="1"/>
            <a:r>
              <a:rPr lang="en-US" altLang="en-US" dirty="0"/>
              <a:t>Excess pressures in the upper chamber can be released through a pressure relief valve.</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1024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2DFF299-A994-46D1-B025-23B96306A889}" type="slidenum">
              <a:rPr lang="en-US" altLang="en-US" sz="1000"/>
              <a:pPr>
                <a:buSzTx/>
                <a:buFontTx/>
                <a:buNone/>
              </a:pPr>
              <a:t>7</a:t>
            </a:fld>
            <a:endParaRPr lang="en-US" alt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Regulators (Cont.)</a:t>
            </a:r>
          </a:p>
        </p:txBody>
      </p:sp>
      <p:sp>
        <p:nvSpPr>
          <p:cNvPr id="11267" name="Content Placeholder 2"/>
          <p:cNvSpPr>
            <a:spLocks noGrp="1"/>
          </p:cNvSpPr>
          <p:nvPr>
            <p:ph idx="1"/>
          </p:nvPr>
        </p:nvSpPr>
        <p:spPr/>
        <p:txBody>
          <a:bodyPr/>
          <a:lstStyle/>
          <a:p>
            <a:r>
              <a:rPr lang="en-US" altLang="en-US" dirty="0"/>
              <a:t>Gas flow into the high-pressure side of the regulator depends on the effects of two opposing forces </a:t>
            </a:r>
          </a:p>
          <a:p>
            <a:pPr lvl="1"/>
            <a:r>
              <a:rPr lang="en-US" altLang="en-US" dirty="0"/>
              <a:t>Gas pressure above the diaphragm </a:t>
            </a:r>
          </a:p>
          <a:p>
            <a:pPr lvl="1"/>
            <a:r>
              <a:rPr lang="en-US" altLang="en-US" dirty="0"/>
              <a:t>Spring tension below the diaphragm </a:t>
            </a:r>
          </a:p>
          <a:p>
            <a:r>
              <a:rPr lang="en-US" altLang="en-US" dirty="0"/>
              <a:t>For a preset single-stage regulator</a:t>
            </a:r>
          </a:p>
          <a:p>
            <a:pPr lvl="1"/>
            <a:r>
              <a:rPr lang="en-US" altLang="en-US" dirty="0"/>
              <a:t>The spring tension is calibrated to deliver gas at a preset pressure (usually 50 psig).</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1126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8FC77984-8689-4A48-9C10-436D3D7E94FE}" type="slidenum">
              <a:rPr lang="en-US" altLang="en-US" sz="1000"/>
              <a:pPr>
                <a:buSzTx/>
                <a:buFontTx/>
                <a:buNone/>
              </a:pPr>
              <a:t>8</a:t>
            </a:fld>
            <a:endParaRPr lang="en-US" alt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Regulators (Cont.)</a:t>
            </a:r>
          </a:p>
        </p:txBody>
      </p:sp>
      <p:sp>
        <p:nvSpPr>
          <p:cNvPr id="12291" name="Content Placeholder 2"/>
          <p:cNvSpPr>
            <a:spLocks noGrp="1"/>
          </p:cNvSpPr>
          <p:nvPr>
            <p:ph idx="1"/>
          </p:nvPr>
        </p:nvSpPr>
        <p:spPr/>
        <p:txBody>
          <a:bodyPr/>
          <a:lstStyle/>
          <a:p>
            <a:r>
              <a:rPr lang="en-US" altLang="en-US" dirty="0"/>
              <a:t>For single-stage adjustable regulators</a:t>
            </a:r>
          </a:p>
          <a:p>
            <a:pPr lvl="1"/>
            <a:r>
              <a:rPr lang="en-US" altLang="en-US" dirty="0"/>
              <a:t>The operator adjusts the spring tension (and thus control the outlet pressure) by using a threaded hand control attached to the spring-diaphragm apparatus.</a:t>
            </a:r>
          </a:p>
          <a:p>
            <a:pPr lvl="1"/>
            <a:r>
              <a:rPr lang="en-US" altLang="en-US" dirty="0"/>
              <a:t>Most adjustable regulators can be set to deliver pressures between 0 and 100 psig.</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1229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B9EB51C9-00B4-4B33-AEAF-C51DBE6BFCC4}" type="slidenum">
              <a:rPr lang="en-US" altLang="en-US" sz="1000"/>
              <a:pPr>
                <a:buSzTx/>
                <a:buFontTx/>
                <a:buNone/>
              </a:pPr>
              <a:t>9</a:t>
            </a:fld>
            <a:endParaRPr lang="en-US" alt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a:t>Regulators (Cont.)</a:t>
            </a:r>
          </a:p>
        </p:txBody>
      </p:sp>
      <p:sp>
        <p:nvSpPr>
          <p:cNvPr id="13315" name="Rectangle 3"/>
          <p:cNvSpPr>
            <a:spLocks noGrp="1" noChangeArrowheads="1"/>
          </p:cNvSpPr>
          <p:nvPr>
            <p:ph sz="half" idx="1"/>
          </p:nvPr>
        </p:nvSpPr>
        <p:spPr>
          <a:xfrm>
            <a:off x="457200" y="1600200"/>
            <a:ext cx="3962400" cy="4525963"/>
          </a:xfrm>
        </p:spPr>
        <p:txBody>
          <a:bodyPr/>
          <a:lstStyle/>
          <a:p>
            <a:pPr eaLnBrk="1" hangingPunct="1"/>
            <a:r>
              <a:rPr lang="en-US" altLang="en-US" dirty="0"/>
              <a:t>Single stage </a:t>
            </a:r>
          </a:p>
          <a:p>
            <a:pPr lvl="1" eaLnBrk="1" hangingPunct="1"/>
            <a:r>
              <a:rPr lang="en-US" altLang="en-US" dirty="0"/>
              <a:t>Pressure is reduced from 2200 to 50 psi in single step.</a:t>
            </a:r>
          </a:p>
        </p:txBody>
      </p:sp>
      <p:pic>
        <p:nvPicPr>
          <p:cNvPr id="13318" name="Content Placeholder 7" descr="f004-001-9780323096218.jp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9760" y="1825625"/>
            <a:ext cx="3844980" cy="4351338"/>
          </a:xfrm>
        </p:spPr>
      </p:pic>
      <p:sp>
        <p:nvSpPr>
          <p:cNvPr id="10" name="Footer Placeholder 1"/>
          <p:cNvSpPr>
            <a:spLocks noGrp="1"/>
          </p:cNvSpPr>
          <p:nvPr>
            <p:ph type="ftr" sz="quarter" idx="11"/>
          </p:nvPr>
        </p:nvSpPr>
        <p:spPr/>
        <p:txBody>
          <a:bodyPr/>
          <a:lstStyle/>
          <a:p>
            <a:pPr>
              <a:defRPr/>
            </a:pPr>
            <a:r>
              <a:rPr lang="en-US" dirty="0"/>
              <a:t>Copyright © 2018, Elsevier Inc. All Rights Reserved.</a:t>
            </a:r>
          </a:p>
        </p:txBody>
      </p:sp>
      <p:sp>
        <p:nvSpPr>
          <p:cNvPr id="133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8D1FDDCE-0A01-47E4-9829-7D9558A9F1C0}" type="slidenum">
              <a:rPr lang="en-US" altLang="en-US" sz="1000"/>
              <a:pPr>
                <a:buSzTx/>
                <a:buFontTx/>
                <a:buNone/>
              </a:pPr>
              <a:t>10</a:t>
            </a:fld>
            <a:endParaRPr lang="en-US" alt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6"/>
          <p:cNvSpPr>
            <a:spLocks noGrp="1"/>
          </p:cNvSpPr>
          <p:nvPr>
            <p:ph type="title"/>
          </p:nvPr>
        </p:nvSpPr>
        <p:spPr/>
        <p:txBody>
          <a:bodyPr/>
          <a:lstStyle/>
          <a:p>
            <a:r>
              <a:rPr lang="en-US" altLang="en-US" dirty="0"/>
              <a:t>Regulators (Cont.)</a:t>
            </a:r>
          </a:p>
        </p:txBody>
      </p:sp>
      <p:sp>
        <p:nvSpPr>
          <p:cNvPr id="14339" name="Content Placeholder 7"/>
          <p:cNvSpPr>
            <a:spLocks noGrp="1"/>
          </p:cNvSpPr>
          <p:nvPr>
            <p:ph idx="1"/>
          </p:nvPr>
        </p:nvSpPr>
        <p:spPr/>
        <p:txBody>
          <a:bodyPr/>
          <a:lstStyle/>
          <a:p>
            <a:r>
              <a:rPr lang="en-US" altLang="en-US" dirty="0"/>
              <a:t>Multistage regulators </a:t>
            </a:r>
          </a:p>
          <a:p>
            <a:pPr lvl="1"/>
            <a:r>
              <a:rPr lang="en-US" altLang="en-US" dirty="0"/>
              <a:t>Two or more single-stage regulators in a series</a:t>
            </a:r>
          </a:p>
          <a:p>
            <a:pPr lvl="1"/>
            <a:r>
              <a:rPr lang="en-US" altLang="en-US" dirty="0"/>
              <a:t>The tension of the spring in the first stage of the regulator is usually preset by the manufacturer</a:t>
            </a:r>
          </a:p>
          <a:p>
            <a:pPr lvl="1"/>
            <a:r>
              <a:rPr lang="en-US" altLang="en-US" dirty="0"/>
              <a:t>The spring tension in the second stage typically is adjustable</a:t>
            </a:r>
          </a:p>
          <a:p>
            <a:pPr lvl="1"/>
            <a:r>
              <a:rPr lang="en-US" altLang="en-US" dirty="0"/>
              <a:t>Each stage of the regulator contains a pressure relief valve </a:t>
            </a:r>
          </a:p>
        </p:txBody>
      </p:sp>
      <p:sp>
        <p:nvSpPr>
          <p:cNvPr id="5" name="Footer Placeholder 4"/>
          <p:cNvSpPr>
            <a:spLocks noGrp="1"/>
          </p:cNvSpPr>
          <p:nvPr>
            <p:ph type="ftr" sz="quarter" idx="11"/>
          </p:nvPr>
        </p:nvSpPr>
        <p:spPr/>
        <p:txBody>
          <a:bodyPr/>
          <a:lstStyle/>
          <a:p>
            <a:pPr>
              <a:defRPr/>
            </a:pPr>
            <a:r>
              <a:rPr lang="en-US" dirty="0"/>
              <a:t>Copyright © 2018, Elsevier Inc. All Rights Reserved.</a:t>
            </a:r>
          </a:p>
        </p:txBody>
      </p:sp>
      <p:sp>
        <p:nvSpPr>
          <p:cNvPr id="1434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FB523250-4457-49EF-89EE-BE97BD2D2A76}" type="slidenum">
              <a:rPr lang="en-US" altLang="en-US" sz="1000"/>
              <a:pPr>
                <a:buSzTx/>
                <a:buFontTx/>
                <a:buNone/>
              </a:pPr>
              <a:t>11</a:t>
            </a:fld>
            <a:endParaRPr lang="en-US" alt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p:txBody>
          <a:bodyPr/>
          <a:lstStyle/>
          <a:p>
            <a:r>
              <a:rPr lang="en-US" altLang="en-US" dirty="0"/>
              <a:t>Regulators (Cont.)</a:t>
            </a:r>
          </a:p>
        </p:txBody>
      </p:sp>
      <p:sp>
        <p:nvSpPr>
          <p:cNvPr id="15363" name="Content Placeholder 7"/>
          <p:cNvSpPr>
            <a:spLocks noGrp="1"/>
          </p:cNvSpPr>
          <p:nvPr>
            <p:ph idx="1"/>
          </p:nvPr>
        </p:nvSpPr>
        <p:spPr/>
        <p:txBody>
          <a:bodyPr/>
          <a:lstStyle/>
          <a:p>
            <a:pPr marL="342900" lvl="1" indent="-342900">
              <a:buSzPct val="60000"/>
              <a:buFont typeface="Wingdings 2" pitchFamily="18" charset="2"/>
              <a:buChar char=""/>
            </a:pPr>
            <a:r>
              <a:rPr lang="en-US" altLang="en-US" sz="2800" dirty="0"/>
              <a:t>Multistage regulators </a:t>
            </a:r>
          </a:p>
          <a:p>
            <a:pPr marL="742950" lvl="2" indent="-342900">
              <a:buSzPct val="60000"/>
              <a:buFont typeface="Wingdings" pitchFamily="2" charset="2"/>
              <a:buChar char="Ø"/>
            </a:pPr>
            <a:r>
              <a:rPr lang="en-US" altLang="en-US" sz="2400" dirty="0"/>
              <a:t>Can control gas pressures with more precision than single-stage regulators because the pressure is reduced gradually.</a:t>
            </a:r>
          </a:p>
          <a:p>
            <a:pPr marL="742950" lvl="2" indent="-342900">
              <a:buSzPct val="60000"/>
              <a:buFont typeface="Wingdings" pitchFamily="2" charset="2"/>
              <a:buChar char="Ø"/>
            </a:pPr>
            <a:r>
              <a:rPr lang="en-US" altLang="en-US" sz="2400" dirty="0"/>
              <a:t>Multistage regulators produce gas flow that is much smoother than that from single-stage regulators. </a:t>
            </a:r>
          </a:p>
          <a:p>
            <a:pPr marL="742950" lvl="2" indent="-342900">
              <a:buSzPct val="60000"/>
              <a:buFont typeface="Wingdings" pitchFamily="2" charset="2"/>
              <a:buChar char="Ø"/>
            </a:pPr>
            <a:r>
              <a:rPr lang="en-US" altLang="en-US" sz="2400" dirty="0"/>
              <a:t>Reserved for tasks requiring precise gas flow </a:t>
            </a:r>
          </a:p>
        </p:txBody>
      </p:sp>
      <p:sp>
        <p:nvSpPr>
          <p:cNvPr id="5" name="Footer Placeholder 4"/>
          <p:cNvSpPr>
            <a:spLocks noGrp="1"/>
          </p:cNvSpPr>
          <p:nvPr>
            <p:ph type="ftr" sz="quarter" idx="11"/>
          </p:nvPr>
        </p:nvSpPr>
        <p:spPr/>
        <p:txBody>
          <a:bodyPr/>
          <a:lstStyle/>
          <a:p>
            <a:pPr>
              <a:defRPr/>
            </a:pPr>
            <a:r>
              <a:rPr lang="en-US" dirty="0"/>
              <a:t>Copyright © 2018, Elsevier Inc. All Rights Reserved.</a:t>
            </a:r>
          </a:p>
        </p:txBody>
      </p:sp>
      <p:sp>
        <p:nvSpPr>
          <p:cNvPr id="1536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95E0C351-6E17-462A-BC04-F7E5F43EFD2E}" type="slidenum">
              <a:rPr lang="en-US" altLang="en-US" sz="1000"/>
              <a:pPr>
                <a:buSzTx/>
                <a:buFontTx/>
                <a:buNone/>
              </a:pPr>
              <a:t>12</a:t>
            </a:fld>
            <a:endParaRPr lang="en-US" alt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dirty="0"/>
              <a:t>Regulators (Cont.)</a:t>
            </a:r>
          </a:p>
        </p:txBody>
      </p:sp>
      <p:sp>
        <p:nvSpPr>
          <p:cNvPr id="16387" name="Rectangle 3"/>
          <p:cNvSpPr>
            <a:spLocks noGrp="1" noChangeArrowheads="1"/>
          </p:cNvSpPr>
          <p:nvPr>
            <p:ph sz="half" idx="1"/>
          </p:nvPr>
        </p:nvSpPr>
        <p:spPr/>
        <p:txBody>
          <a:bodyPr/>
          <a:lstStyle/>
          <a:p>
            <a:pPr eaLnBrk="1" hangingPunct="1"/>
            <a:r>
              <a:rPr lang="en-US" altLang="en-US" dirty="0"/>
              <a:t>Multistage regulators</a:t>
            </a:r>
          </a:p>
          <a:p>
            <a:pPr lvl="1" eaLnBrk="1" hangingPunct="1"/>
            <a:r>
              <a:rPr lang="en-US" altLang="en-US" dirty="0"/>
              <a:t>Pressure is reduced from 2200 to 50 psi in steps (2200 to 700 psi to 50 psi)</a:t>
            </a:r>
          </a:p>
        </p:txBody>
      </p:sp>
      <p:pic>
        <p:nvPicPr>
          <p:cNvPr id="16390" name="Content Placeholder 9"/>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924016" y="1825625"/>
            <a:ext cx="3296468" cy="4351338"/>
          </a:xfrm>
        </p:spPr>
      </p:pic>
      <p:sp>
        <p:nvSpPr>
          <p:cNvPr id="7" name="Footer Placeholder 1"/>
          <p:cNvSpPr>
            <a:spLocks noGrp="1"/>
          </p:cNvSpPr>
          <p:nvPr>
            <p:ph type="ftr" sz="quarter" idx="11"/>
          </p:nvPr>
        </p:nvSpPr>
        <p:spPr/>
        <p:txBody>
          <a:bodyPr/>
          <a:lstStyle/>
          <a:p>
            <a:pPr>
              <a:defRPr/>
            </a:pPr>
            <a:r>
              <a:rPr lang="en-US" dirty="0"/>
              <a:t>Copyright © 2018, Elsevier Inc. All Rights Reserved.</a:t>
            </a:r>
          </a:p>
        </p:txBody>
      </p:sp>
      <p:sp>
        <p:nvSpPr>
          <p:cNvPr id="1638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4933C05E-9305-4E2A-A3F1-5466801D2B3B}" type="slidenum">
              <a:rPr lang="en-US" altLang="en-US" sz="1000"/>
              <a:pPr>
                <a:buSzTx/>
                <a:buFontTx/>
                <a:buNone/>
              </a:pPr>
              <a:t>13</a:t>
            </a:fld>
            <a:endParaRPr lang="en-US" alt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6"/>
          <p:cNvSpPr>
            <a:spLocks noGrp="1"/>
          </p:cNvSpPr>
          <p:nvPr>
            <p:ph type="title"/>
          </p:nvPr>
        </p:nvSpPr>
        <p:spPr/>
        <p:txBody>
          <a:bodyPr/>
          <a:lstStyle/>
          <a:p>
            <a:r>
              <a:rPr lang="en-US" altLang="en-US" dirty="0"/>
              <a:t>Thorpe Tube Flowmeter</a:t>
            </a:r>
          </a:p>
        </p:txBody>
      </p:sp>
      <p:sp>
        <p:nvSpPr>
          <p:cNvPr id="17411" name="Content Placeholder 7"/>
          <p:cNvSpPr>
            <a:spLocks noGrp="1"/>
          </p:cNvSpPr>
          <p:nvPr>
            <p:ph idx="1"/>
          </p:nvPr>
        </p:nvSpPr>
        <p:spPr>
          <a:xfrm>
            <a:off x="457200" y="1417638"/>
            <a:ext cx="8229600" cy="4708525"/>
          </a:xfrm>
        </p:spPr>
        <p:txBody>
          <a:bodyPr/>
          <a:lstStyle/>
          <a:p>
            <a:r>
              <a:rPr lang="en-US" altLang="en-US" dirty="0"/>
              <a:t>Consists of </a:t>
            </a:r>
          </a:p>
          <a:p>
            <a:pPr lvl="1"/>
            <a:r>
              <a:rPr lang="en-US" altLang="en-US" dirty="0"/>
              <a:t>a tapered, hollow tube engraved with a calibrated scale (usually in L/min)</a:t>
            </a:r>
          </a:p>
          <a:p>
            <a:pPr lvl="2"/>
            <a:r>
              <a:rPr lang="en-US" altLang="en-US" dirty="0"/>
              <a:t>Flowmeters used in neonatal and pediatric care may be calibrated in mL/min</a:t>
            </a:r>
          </a:p>
          <a:p>
            <a:pPr lvl="1"/>
            <a:r>
              <a:rPr lang="en-US" altLang="en-US" dirty="0"/>
              <a:t>a float</a:t>
            </a:r>
          </a:p>
          <a:p>
            <a:pPr lvl="1"/>
            <a:r>
              <a:rPr lang="en-US" altLang="en-US" dirty="0"/>
              <a:t>a needle valve for controlling the flow rate of gas </a:t>
            </a:r>
          </a:p>
        </p:txBody>
      </p:sp>
      <p:sp>
        <p:nvSpPr>
          <p:cNvPr id="5" name="Footer Placeholder 4"/>
          <p:cNvSpPr>
            <a:spLocks noGrp="1"/>
          </p:cNvSpPr>
          <p:nvPr>
            <p:ph type="ftr" sz="quarter" idx="11"/>
          </p:nvPr>
        </p:nvSpPr>
        <p:spPr/>
        <p:txBody>
          <a:bodyPr/>
          <a:lstStyle/>
          <a:p>
            <a:pPr>
              <a:defRPr/>
            </a:pPr>
            <a:r>
              <a:rPr lang="en-US" dirty="0"/>
              <a:t>Copyright © 2018, Elsevier Inc. All Rights Reserved.</a:t>
            </a:r>
          </a:p>
        </p:txBody>
      </p:sp>
      <p:sp>
        <p:nvSpPr>
          <p:cNvPr id="1741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5389C09C-EA24-4FB0-BA03-6F55E81CF7E1}" type="slidenum">
              <a:rPr lang="en-US" altLang="en-US" sz="1000"/>
              <a:pPr>
                <a:buSzTx/>
                <a:buFontTx/>
                <a:buNone/>
              </a:pPr>
              <a:t>14</a:t>
            </a:fld>
            <a:endParaRPr lang="en-US" alt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6"/>
          <p:cNvSpPr>
            <a:spLocks noGrp="1"/>
          </p:cNvSpPr>
          <p:nvPr>
            <p:ph type="title"/>
          </p:nvPr>
        </p:nvSpPr>
        <p:spPr/>
        <p:txBody>
          <a:bodyPr/>
          <a:lstStyle/>
          <a:p>
            <a:r>
              <a:rPr lang="en-US" altLang="en-US" dirty="0"/>
              <a:t>Thorpe Tube Flowmeter (Cont.)</a:t>
            </a:r>
          </a:p>
        </p:txBody>
      </p:sp>
      <p:sp>
        <p:nvSpPr>
          <p:cNvPr id="18435" name="Content Placeholder 7"/>
          <p:cNvSpPr>
            <a:spLocks noGrp="1"/>
          </p:cNvSpPr>
          <p:nvPr>
            <p:ph idx="1"/>
          </p:nvPr>
        </p:nvSpPr>
        <p:spPr>
          <a:xfrm>
            <a:off x="457200" y="1417638"/>
            <a:ext cx="8229600" cy="4708525"/>
          </a:xfrm>
        </p:spPr>
        <p:txBody>
          <a:bodyPr/>
          <a:lstStyle/>
          <a:p>
            <a:r>
              <a:rPr lang="en-US" altLang="en-US" dirty="0"/>
              <a:t>As gas flows through the unit, it pushes the float higher</a:t>
            </a:r>
          </a:p>
          <a:p>
            <a:r>
              <a:rPr lang="en-US" altLang="en-US" dirty="0"/>
              <a:t>As the ball float moves higher in the Thorpe tube, more gas is allowed to travel around it </a:t>
            </a:r>
          </a:p>
          <a:p>
            <a:pPr lvl="1"/>
            <a:r>
              <a:rPr lang="en-US" altLang="en-US" dirty="0"/>
              <a:t>Results of the gradually increasing diameter of the indicator tube </a:t>
            </a:r>
          </a:p>
        </p:txBody>
      </p:sp>
      <p:sp>
        <p:nvSpPr>
          <p:cNvPr id="5" name="Footer Placeholder 4"/>
          <p:cNvSpPr>
            <a:spLocks noGrp="1"/>
          </p:cNvSpPr>
          <p:nvPr>
            <p:ph type="ftr" sz="quarter" idx="11"/>
          </p:nvPr>
        </p:nvSpPr>
        <p:spPr/>
        <p:txBody>
          <a:bodyPr/>
          <a:lstStyle/>
          <a:p>
            <a:pPr>
              <a:defRPr/>
            </a:pPr>
            <a:r>
              <a:rPr lang="en-US" dirty="0"/>
              <a:t>Copyright © 2018, Elsevier Inc. All Rights Reserved.</a:t>
            </a:r>
          </a:p>
        </p:txBody>
      </p:sp>
      <p:sp>
        <p:nvSpPr>
          <p:cNvPr id="1843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3520CFA9-03B2-4ECA-91BF-57C6F1CD7A62}" type="slidenum">
              <a:rPr lang="en-US" altLang="en-US" sz="1000"/>
              <a:pPr>
                <a:buSzTx/>
                <a:buFontTx/>
                <a:buNone/>
              </a:pPr>
              <a:t>15</a:t>
            </a:fld>
            <a:endParaRPr lang="en-US" alt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Thorpe Tube Flowmeter (Cont.)</a:t>
            </a:r>
          </a:p>
        </p:txBody>
      </p:sp>
      <p:sp>
        <p:nvSpPr>
          <p:cNvPr id="19459" name="Content Placeholder 2"/>
          <p:cNvSpPr>
            <a:spLocks noGrp="1"/>
          </p:cNvSpPr>
          <p:nvPr>
            <p:ph idx="1"/>
          </p:nvPr>
        </p:nvSpPr>
        <p:spPr/>
        <p:txBody>
          <a:bodyPr/>
          <a:lstStyle/>
          <a:p>
            <a:r>
              <a:rPr lang="en-US" altLang="en-US" dirty="0"/>
              <a:t>Pressure compensated </a:t>
            </a:r>
          </a:p>
          <a:p>
            <a:pPr lvl="1"/>
            <a:r>
              <a:rPr lang="en-US" altLang="en-US" dirty="0"/>
              <a:t>The needle valve controlling gas flow out of the flowmeter is located downstream of the Thorpe tube.</a:t>
            </a:r>
          </a:p>
          <a:p>
            <a:pPr lvl="1"/>
            <a:r>
              <a:rPr lang="en-US" altLang="en-US" dirty="0"/>
              <a:t>This allows the pressure in the indicator tube to be maintained at the source gas pressure.</a:t>
            </a:r>
          </a:p>
          <a:p>
            <a:pPr lvl="1"/>
            <a:r>
              <a:rPr lang="en-US" altLang="en-US" dirty="0"/>
              <a:t>Provide accurate estimates of flow, regardless of the downstream pressure. </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1946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782650C-9BCD-404E-B397-E3F607C7D14A}" type="slidenum">
              <a:rPr lang="en-US" altLang="en-US" sz="1000"/>
              <a:pPr>
                <a:buSzTx/>
                <a:buFontTx/>
                <a:buNone/>
              </a:pPr>
              <a:t>16</a:t>
            </a:fld>
            <a:endParaRPr lang="en-US" alt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81000" y="228600"/>
            <a:ext cx="8229600" cy="762000"/>
          </a:xfrm>
        </p:spPr>
        <p:txBody>
          <a:bodyPr/>
          <a:lstStyle/>
          <a:p>
            <a:r>
              <a:rPr lang="en-US" altLang="en-US" dirty="0"/>
              <a:t>Thorpe Tube Flowmeter (Cont.)</a:t>
            </a:r>
          </a:p>
        </p:txBody>
      </p:sp>
      <p:pic>
        <p:nvPicPr>
          <p:cNvPr id="20483"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676400" y="1143000"/>
            <a:ext cx="5051425" cy="5029200"/>
          </a:xfrm>
        </p:spPr>
      </p:pic>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2048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9864D001-667D-435E-820D-8578F7A133EC}" type="slidenum">
              <a:rPr lang="en-US" altLang="en-US" sz="1000"/>
              <a:pPr>
                <a:buSzTx/>
                <a:buFontTx/>
                <a:buNone/>
              </a:pPr>
              <a:t>17</a:t>
            </a:fld>
            <a:endParaRPr lang="en-US" alt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Thorpe Tube Flowmeter (Cont.)</a:t>
            </a:r>
          </a:p>
        </p:txBody>
      </p:sp>
      <p:sp>
        <p:nvSpPr>
          <p:cNvPr id="21507" name="Content Placeholder 2"/>
          <p:cNvSpPr>
            <a:spLocks noGrp="1"/>
          </p:cNvSpPr>
          <p:nvPr>
            <p:ph idx="1"/>
          </p:nvPr>
        </p:nvSpPr>
        <p:spPr/>
        <p:txBody>
          <a:bodyPr/>
          <a:lstStyle/>
          <a:p>
            <a:r>
              <a:rPr lang="en-US" altLang="en-US" dirty="0"/>
              <a:t>Non–pressure compensated</a:t>
            </a:r>
          </a:p>
          <a:p>
            <a:pPr lvl="1"/>
            <a:r>
              <a:rPr lang="en-US" altLang="en-US" dirty="0"/>
              <a:t>The needle valve is located before the indicator tube.</a:t>
            </a:r>
          </a:p>
          <a:p>
            <a:pPr lvl="1"/>
            <a:r>
              <a:rPr lang="en-US" altLang="en-US" dirty="0"/>
              <a:t>Restriction or high-resistance devices attached to the outlet of a non–pressure-compensated Thorpe tube flowmeter create back pressure, which is transmitted back to the needle valve.</a:t>
            </a:r>
          </a:p>
          <a:p>
            <a:pPr lvl="2"/>
            <a:r>
              <a:rPr lang="en-US" altLang="en-US" dirty="0"/>
              <a:t>Because the needle valve is located proximal to the Thorpe tube, the back pressure causes the float to fall to a level that indicates a flow lower than the actual flow.</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215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99C2DDAE-3D43-4310-9443-F0A9B2758F12}" type="slidenum">
              <a:rPr lang="en-US" altLang="en-US" sz="1000"/>
              <a:pPr>
                <a:buSzTx/>
                <a:buFontTx/>
                <a:buNone/>
              </a:pPr>
              <a:t>18</a:t>
            </a:fld>
            <a:endParaRPr lang="en-US" alt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74638"/>
            <a:ext cx="8229600" cy="1020762"/>
          </a:xfrm>
        </p:spPr>
        <p:txBody>
          <a:bodyPr/>
          <a:lstStyle/>
          <a:p>
            <a:r>
              <a:rPr lang="en-US" altLang="en-US" dirty="0"/>
              <a:t>Thorpe Tube Flowmeter (Cont.)</a:t>
            </a:r>
          </a:p>
        </p:txBody>
      </p:sp>
      <p:pic>
        <p:nvPicPr>
          <p:cNvPr id="22531"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114550" y="1327150"/>
            <a:ext cx="4524375" cy="5029200"/>
          </a:xfrm>
        </p:spPr>
      </p:pic>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22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E4CD350D-7155-45E1-A4A7-BEE4289A85F6}" type="slidenum">
              <a:rPr lang="en-US" altLang="en-US" sz="1000"/>
              <a:pPr>
                <a:buSzTx/>
                <a:buFontTx/>
                <a:buNone/>
              </a:pPr>
              <a:t>19</a:t>
            </a:fld>
            <a:endParaRPr lang="en-US" alt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dirty="0"/>
              <a:t>Bourdon Flowmeter</a:t>
            </a:r>
          </a:p>
        </p:txBody>
      </p:sp>
      <p:sp>
        <p:nvSpPr>
          <p:cNvPr id="23555" name="Rectangle 3"/>
          <p:cNvSpPr>
            <a:spLocks noGrp="1" noChangeArrowheads="1"/>
          </p:cNvSpPr>
          <p:nvPr>
            <p:ph idx="1"/>
          </p:nvPr>
        </p:nvSpPr>
        <p:spPr/>
        <p:txBody>
          <a:bodyPr/>
          <a:lstStyle/>
          <a:p>
            <a:pPr eaLnBrk="1" hangingPunct="1"/>
            <a:r>
              <a:rPr lang="en-US" altLang="en-US" dirty="0"/>
              <a:t>Actually a reducing valve that controls the pressure gradient across an outlet with a fixed orifice</a:t>
            </a:r>
          </a:p>
          <a:p>
            <a:pPr eaLnBrk="1" hangingPunct="1"/>
            <a:r>
              <a:rPr lang="en-US" altLang="en-US" dirty="0"/>
              <a:t>Regulates pressure to control flow</a:t>
            </a:r>
          </a:p>
          <a:p>
            <a:pPr lvl="1" eaLnBrk="1" hangingPunct="1"/>
            <a:r>
              <a:rPr lang="en-US" altLang="en-US" dirty="0"/>
              <a:t>As the driving pressure is increased, the flow from the flowmeter outlet increases </a:t>
            </a:r>
          </a:p>
          <a:p>
            <a:pPr eaLnBrk="1" hangingPunct="1"/>
            <a:r>
              <a:rPr lang="en-US" altLang="en-US" dirty="0"/>
              <a:t>Flow calibrated in liters per minute</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2355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5B2B6E9-2EF7-4580-9618-993E3C997000}" type="slidenum">
              <a:rPr lang="en-US" altLang="en-US" sz="1000"/>
              <a:pPr>
                <a:buSzTx/>
                <a:buFontTx/>
                <a:buNone/>
              </a:pPr>
              <a:t>20</a:t>
            </a:fld>
            <a:endParaRPr lang="en-US" alt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dirty="0"/>
              <a:t>Bourdon Flowmeter (Cont.)</a:t>
            </a:r>
          </a:p>
        </p:txBody>
      </p:sp>
      <p:sp>
        <p:nvSpPr>
          <p:cNvPr id="24579" name="Rectangle 3"/>
          <p:cNvSpPr>
            <a:spLocks noGrp="1" noChangeArrowheads="1"/>
          </p:cNvSpPr>
          <p:nvPr>
            <p:ph idx="1"/>
          </p:nvPr>
        </p:nvSpPr>
        <p:spPr/>
        <p:txBody>
          <a:bodyPr/>
          <a:lstStyle/>
          <a:p>
            <a:pPr eaLnBrk="1" hangingPunct="1"/>
            <a:r>
              <a:rPr lang="en-US" altLang="en-US" dirty="0"/>
              <a:t>As long as the pressure distal to (i.e., downstream from) the orifice remains atmospheric, the indicated flow is accurate.</a:t>
            </a:r>
          </a:p>
          <a:p>
            <a:pPr eaLnBrk="1" hangingPunct="1"/>
            <a:r>
              <a:rPr lang="en-US" altLang="en-US" dirty="0"/>
              <a:t>Uncompensated</a:t>
            </a:r>
          </a:p>
          <a:p>
            <a:pPr lvl="1" eaLnBrk="1" hangingPunct="1"/>
            <a:r>
              <a:rPr lang="en-US" altLang="en-US" dirty="0"/>
              <a:t>As resistance to flow increases, the indicated flow reading becomes inaccurate </a:t>
            </a:r>
          </a:p>
          <a:p>
            <a:pPr lvl="1" eaLnBrk="1" hangingPunct="1"/>
            <a:r>
              <a:rPr lang="en-US" altLang="en-US" dirty="0"/>
              <a:t>Back pressure will cause indicated flow to increase and actual flow will decrease</a:t>
            </a:r>
          </a:p>
          <a:p>
            <a:pPr eaLnBrk="1" hangingPunct="1"/>
            <a:r>
              <a:rPr lang="en-US" altLang="en-US" dirty="0"/>
              <a:t>Can be used in any position; not affected by gravity</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2458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A19C2826-CD17-450A-8ADB-9445F5372BF2}" type="slidenum">
              <a:rPr lang="en-US" altLang="en-US" sz="1000"/>
              <a:pPr>
                <a:buSzTx/>
                <a:buFontTx/>
                <a:buNone/>
              </a:pPr>
              <a:t>21</a:t>
            </a:fld>
            <a:endParaRPr lang="en-US" alt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dirty="0"/>
              <a:t>Bourdon Flowmeter (Cont.)</a:t>
            </a:r>
          </a:p>
        </p:txBody>
      </p:sp>
      <p:pic>
        <p:nvPicPr>
          <p:cNvPr id="25605" name="Content Placeholder 8" descr="f004-007-9780323096218.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61851" y="1825625"/>
            <a:ext cx="5220298" cy="4351338"/>
          </a:xfrm>
        </p:spPr>
      </p:pic>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2560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8E223913-4883-40CB-868E-980E398F35C4}" type="slidenum">
              <a:rPr lang="en-US" altLang="en-US" sz="1000"/>
              <a:pPr>
                <a:buSzTx/>
                <a:buFontTx/>
                <a:buNone/>
              </a:pPr>
              <a:t>22</a:t>
            </a:fld>
            <a:endParaRPr lang="en-US" alt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Bourdon Flowmeter (Cont.)</a:t>
            </a:r>
          </a:p>
        </p:txBody>
      </p:sp>
      <p:pic>
        <p:nvPicPr>
          <p:cNvPr id="26627"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216025" y="1417638"/>
            <a:ext cx="6711950" cy="4754562"/>
          </a:xfrm>
        </p:spPr>
      </p:pic>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2662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8F74059A-2C09-4849-B139-98ACF8E5F0EF}" type="slidenum">
              <a:rPr lang="en-US" altLang="en-US" sz="1000"/>
              <a:pPr>
                <a:buSzTx/>
                <a:buFontTx/>
                <a:buNone/>
              </a:pPr>
              <a:t>23</a:t>
            </a:fld>
            <a:endParaRPr lang="en-US" alt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dirty="0"/>
              <a:t>Flow Restrictors</a:t>
            </a:r>
          </a:p>
        </p:txBody>
      </p:sp>
      <p:sp>
        <p:nvSpPr>
          <p:cNvPr id="28675" name="Rectangle 3"/>
          <p:cNvSpPr>
            <a:spLocks noGrp="1" noChangeArrowheads="1"/>
          </p:cNvSpPr>
          <p:nvPr>
            <p:ph idx="1"/>
          </p:nvPr>
        </p:nvSpPr>
        <p:spPr/>
        <p:txBody>
          <a:bodyPr/>
          <a:lstStyle/>
          <a:p>
            <a:pPr eaLnBrk="1" hangingPunct="1"/>
            <a:r>
              <a:rPr lang="en-US" altLang="en-US" dirty="0"/>
              <a:t>Gas passes through an orifice; this allows fixed amount of gas to flow through the orifice </a:t>
            </a:r>
          </a:p>
          <a:p>
            <a:pPr eaLnBrk="1" hangingPunct="1"/>
            <a:r>
              <a:rPr lang="en-US" altLang="en-US" dirty="0"/>
              <a:t>Two types of flow restrictors</a:t>
            </a:r>
          </a:p>
          <a:p>
            <a:pPr lvl="1" eaLnBrk="1" hangingPunct="1"/>
            <a:r>
              <a:rPr lang="en-US" altLang="en-US" dirty="0"/>
              <a:t>Fixed orifice</a:t>
            </a:r>
            <a:r>
              <a:rPr lang="en-US" dirty="0"/>
              <a:t>—</a:t>
            </a:r>
            <a:r>
              <a:rPr lang="en-US" altLang="en-US" dirty="0"/>
              <a:t>only one flow rate will be provided</a:t>
            </a:r>
          </a:p>
          <a:p>
            <a:pPr lvl="1" eaLnBrk="1" hangingPunct="1"/>
            <a:r>
              <a:rPr lang="en-US" altLang="en-US" dirty="0"/>
              <a:t>Adjustable orifice</a:t>
            </a:r>
            <a:r>
              <a:rPr lang="en-US" dirty="0"/>
              <a:t>—</a:t>
            </a:r>
            <a:r>
              <a:rPr lang="en-US" altLang="en-US" dirty="0"/>
              <a:t>has several orifices providing several options for flow</a:t>
            </a:r>
          </a:p>
          <a:p>
            <a:pPr eaLnBrk="1" hangingPunct="1"/>
            <a:r>
              <a:rPr lang="en-US" altLang="en-US" dirty="0"/>
              <a:t>Essential to use the appropriate operating pressure</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2867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C970F603-0CD5-4DD3-B488-22C8A5CFBC59}" type="slidenum">
              <a:rPr lang="en-US" altLang="en-US" sz="1000"/>
              <a:pPr>
                <a:buSzTx/>
                <a:buFontTx/>
                <a:buNone/>
              </a:pPr>
              <a:t>24</a:t>
            </a:fld>
            <a:endParaRPr lang="en-US" alt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dirty="0"/>
              <a:t>Flow Restrictors (Cont.)</a:t>
            </a:r>
          </a:p>
        </p:txBody>
      </p:sp>
      <p:sp>
        <p:nvSpPr>
          <p:cNvPr id="29699" name="Rectangle 3"/>
          <p:cNvSpPr>
            <a:spLocks noGrp="1" noChangeArrowheads="1"/>
          </p:cNvSpPr>
          <p:nvPr>
            <p:ph sz="half" idx="1"/>
          </p:nvPr>
        </p:nvSpPr>
        <p:spPr/>
        <p:txBody>
          <a:bodyPr/>
          <a:lstStyle/>
          <a:p>
            <a:r>
              <a:rPr lang="en-US" altLang="en-US" dirty="0"/>
              <a:t>Variable orifice flow restrictor</a:t>
            </a:r>
          </a:p>
        </p:txBody>
      </p:sp>
      <p:pic>
        <p:nvPicPr>
          <p:cNvPr id="29702" name="Content Placeholder 9" descr="f004-010-9780323096218.jpg"/>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419600" y="1676400"/>
            <a:ext cx="4029075" cy="4525963"/>
          </a:xfrm>
        </p:spPr>
      </p:pic>
      <p:sp>
        <p:nvSpPr>
          <p:cNvPr id="7" name="Footer Placeholder 1"/>
          <p:cNvSpPr>
            <a:spLocks noGrp="1"/>
          </p:cNvSpPr>
          <p:nvPr>
            <p:ph type="ftr" sz="quarter" idx="11"/>
          </p:nvPr>
        </p:nvSpPr>
        <p:spPr/>
        <p:txBody>
          <a:bodyPr/>
          <a:lstStyle/>
          <a:p>
            <a:pPr>
              <a:defRPr/>
            </a:pPr>
            <a:r>
              <a:rPr lang="en-US" dirty="0"/>
              <a:t>Copyright © 2018, Elsevier Inc. All Rights Reserved.</a:t>
            </a:r>
          </a:p>
        </p:txBody>
      </p:sp>
      <p:sp>
        <p:nvSpPr>
          <p:cNvPr id="2970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A604206-9EE8-4E66-9D38-841901A63B90}" type="slidenum">
              <a:rPr lang="en-US" altLang="en-US" sz="1000"/>
              <a:pPr>
                <a:buSzTx/>
                <a:buFontTx/>
                <a:buNone/>
              </a:pPr>
              <a:t>25</a:t>
            </a:fld>
            <a:endParaRPr lang="en-US" alt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6"/>
          <p:cNvSpPr>
            <a:spLocks noGrp="1"/>
          </p:cNvSpPr>
          <p:nvPr>
            <p:ph type="title"/>
          </p:nvPr>
        </p:nvSpPr>
        <p:spPr/>
        <p:txBody>
          <a:bodyPr/>
          <a:lstStyle/>
          <a:p>
            <a:r>
              <a:rPr lang="en-US" altLang="en-US" dirty="0"/>
              <a:t>Oxygen Therapy</a:t>
            </a:r>
          </a:p>
        </p:txBody>
      </p:sp>
      <p:sp>
        <p:nvSpPr>
          <p:cNvPr id="30723" name="Content Placeholder 7"/>
          <p:cNvSpPr>
            <a:spLocks noGrp="1"/>
          </p:cNvSpPr>
          <p:nvPr>
            <p:ph idx="1"/>
          </p:nvPr>
        </p:nvSpPr>
        <p:spPr/>
        <p:txBody>
          <a:bodyPr/>
          <a:lstStyle/>
          <a:p>
            <a:r>
              <a:rPr lang="en-US" altLang="en-US" dirty="0"/>
              <a:t>The goal of oxygen therapy is to treat or prevent hypoxemia </a:t>
            </a:r>
          </a:p>
          <a:p>
            <a:r>
              <a:rPr lang="en-US" altLang="en-US" dirty="0"/>
              <a:t>Respiratory therapists must</a:t>
            </a:r>
          </a:p>
          <a:p>
            <a:pPr lvl="1"/>
            <a:r>
              <a:rPr lang="en-US" altLang="en-US" dirty="0"/>
              <a:t>understand how to select and assemble devices.</a:t>
            </a:r>
          </a:p>
          <a:p>
            <a:pPr lvl="1"/>
            <a:r>
              <a:rPr lang="en-US" altLang="en-US" dirty="0"/>
              <a:t>ensure that they are working properly.</a:t>
            </a:r>
          </a:p>
          <a:p>
            <a:r>
              <a:rPr lang="en-US" altLang="en-US" dirty="0"/>
              <a:t>Clinical practice guidelines </a:t>
            </a:r>
          </a:p>
          <a:p>
            <a:pPr lvl="1"/>
            <a:r>
              <a:rPr lang="en-US" altLang="en-US" dirty="0"/>
              <a:t>Inform practitioners of indications, contraindications, precautions, and possible complications of oxygen therapy.</a:t>
            </a:r>
          </a:p>
        </p:txBody>
      </p:sp>
      <p:sp>
        <p:nvSpPr>
          <p:cNvPr id="5" name="Footer Placeholder 4"/>
          <p:cNvSpPr>
            <a:spLocks noGrp="1"/>
          </p:cNvSpPr>
          <p:nvPr>
            <p:ph type="ftr" sz="quarter" idx="11"/>
          </p:nvPr>
        </p:nvSpPr>
        <p:spPr/>
        <p:txBody>
          <a:bodyPr/>
          <a:lstStyle/>
          <a:p>
            <a:pPr>
              <a:defRPr/>
            </a:pPr>
            <a:r>
              <a:rPr lang="en-US" dirty="0"/>
              <a:t>Copyright © 2018, Elsevier Inc. All Rights Reserved.</a:t>
            </a:r>
          </a:p>
        </p:txBody>
      </p:sp>
      <p:sp>
        <p:nvSpPr>
          <p:cNvPr id="3072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5B670FFF-B523-4D96-B471-E2E1D2D1FD16}" type="slidenum">
              <a:rPr lang="en-US" altLang="en-US" sz="1000"/>
              <a:pPr>
                <a:buSzTx/>
                <a:buFontTx/>
                <a:buNone/>
              </a:pPr>
              <a:t>26</a:t>
            </a:fld>
            <a:endParaRPr lang="en-US" alt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28600"/>
            <a:ext cx="8229600" cy="1524000"/>
          </a:xfrm>
        </p:spPr>
        <p:txBody>
          <a:bodyPr/>
          <a:lstStyle/>
          <a:p>
            <a:r>
              <a:rPr lang="en-US" altLang="en-US" sz="3600" dirty="0"/>
              <a:t>Clinical Practice Guideline: Oxygen Therapy in the Acute Care Facility </a:t>
            </a:r>
          </a:p>
        </p:txBody>
      </p:sp>
      <p:sp>
        <p:nvSpPr>
          <p:cNvPr id="31747" name="Rectangle 3"/>
          <p:cNvSpPr>
            <a:spLocks noGrp="1" noChangeArrowheads="1"/>
          </p:cNvSpPr>
          <p:nvPr>
            <p:ph idx="1"/>
          </p:nvPr>
        </p:nvSpPr>
        <p:spPr>
          <a:xfrm>
            <a:off x="457200" y="1981201"/>
            <a:ext cx="8229600" cy="4343400"/>
          </a:xfrm>
        </p:spPr>
        <p:txBody>
          <a:bodyPr/>
          <a:lstStyle/>
          <a:p>
            <a:r>
              <a:rPr lang="en-US" altLang="en-US" dirty="0"/>
              <a:t>Indications</a:t>
            </a:r>
          </a:p>
          <a:p>
            <a:pPr lvl="1"/>
            <a:r>
              <a:rPr lang="en-US" altLang="en-US" dirty="0"/>
              <a:t>Documented hypoxemia</a:t>
            </a:r>
          </a:p>
          <a:p>
            <a:pPr lvl="1"/>
            <a:r>
              <a:rPr lang="en-US" altLang="en-US" dirty="0"/>
              <a:t>Suspected hypoxemia</a:t>
            </a:r>
          </a:p>
          <a:p>
            <a:pPr lvl="1"/>
            <a:r>
              <a:rPr lang="en-US" altLang="en-US" dirty="0"/>
              <a:t>Severe trauma</a:t>
            </a:r>
          </a:p>
          <a:p>
            <a:pPr lvl="1"/>
            <a:r>
              <a:rPr lang="en-US" altLang="en-US" dirty="0"/>
              <a:t>Acute myocardial infarction</a:t>
            </a:r>
          </a:p>
          <a:p>
            <a:pPr lvl="1"/>
            <a:r>
              <a:rPr lang="en-US" altLang="en-US" dirty="0"/>
              <a:t>Short-term therapy</a:t>
            </a:r>
          </a:p>
        </p:txBody>
      </p:sp>
      <p:sp>
        <p:nvSpPr>
          <p:cNvPr id="7" name="Footer Placeholder 1"/>
          <p:cNvSpPr>
            <a:spLocks noGrp="1"/>
          </p:cNvSpPr>
          <p:nvPr>
            <p:ph type="ftr" sz="quarter" idx="11"/>
          </p:nvPr>
        </p:nvSpPr>
        <p:spPr/>
        <p:txBody>
          <a:bodyPr/>
          <a:lstStyle/>
          <a:p>
            <a:pPr>
              <a:defRPr/>
            </a:pPr>
            <a:r>
              <a:rPr lang="en-US" dirty="0"/>
              <a:t>Copyright © 2018, Elsevier Inc. All Rights Reserved.</a:t>
            </a:r>
          </a:p>
        </p:txBody>
      </p:sp>
      <p:sp>
        <p:nvSpPr>
          <p:cNvPr id="3174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74B2DA7-246C-4F49-A48A-BDF8CC45C71B}" type="slidenum">
              <a:rPr lang="en-US" altLang="en-US" sz="1000"/>
              <a:pPr>
                <a:buSzTx/>
                <a:buFontTx/>
                <a:buNone/>
              </a:pPr>
              <a:t>27</a:t>
            </a:fld>
            <a:endParaRPr lang="en-US" alt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2400" y="152400"/>
            <a:ext cx="8839200" cy="1447800"/>
          </a:xfrm>
        </p:spPr>
        <p:txBody>
          <a:bodyPr/>
          <a:lstStyle/>
          <a:p>
            <a:r>
              <a:rPr lang="en-US" altLang="en-US" sz="3600" dirty="0"/>
              <a:t>Clinical Practice Guideline: Oxygen Therapy in the Acute Care Facility (Cont.)</a:t>
            </a:r>
          </a:p>
        </p:txBody>
      </p:sp>
      <p:sp>
        <p:nvSpPr>
          <p:cNvPr id="32771" name="Rectangle 3"/>
          <p:cNvSpPr>
            <a:spLocks noGrp="1" noChangeArrowheads="1"/>
          </p:cNvSpPr>
          <p:nvPr>
            <p:ph idx="1"/>
          </p:nvPr>
        </p:nvSpPr>
        <p:spPr>
          <a:xfrm>
            <a:off x="533400" y="1905000"/>
            <a:ext cx="8229600" cy="4525963"/>
          </a:xfrm>
        </p:spPr>
        <p:txBody>
          <a:bodyPr/>
          <a:lstStyle/>
          <a:p>
            <a:r>
              <a:rPr lang="en-US" altLang="en-US" dirty="0"/>
              <a:t>Precautions and/or complications</a:t>
            </a:r>
          </a:p>
          <a:p>
            <a:pPr lvl="1"/>
            <a:r>
              <a:rPr lang="en-US" altLang="en-US" dirty="0"/>
              <a:t>Suppression of ventilatory drive</a:t>
            </a:r>
          </a:p>
          <a:p>
            <a:pPr lvl="1"/>
            <a:r>
              <a:rPr lang="en-US" altLang="en-US" dirty="0"/>
              <a:t>Adsorption atelectasis</a:t>
            </a:r>
          </a:p>
          <a:p>
            <a:pPr lvl="1"/>
            <a:r>
              <a:rPr lang="en-US" altLang="en-US" dirty="0"/>
              <a:t>Bacterial contamination</a:t>
            </a:r>
          </a:p>
          <a:p>
            <a:pPr lvl="1"/>
            <a:r>
              <a:rPr lang="en-US" altLang="en-US" dirty="0"/>
              <a:t>Use with caution in patients with paraquat poisoning or those receiving bleomycin</a:t>
            </a:r>
          </a:p>
          <a:p>
            <a:pPr lvl="1"/>
            <a:r>
              <a:rPr lang="en-US" altLang="en-US" dirty="0"/>
              <a:t>Use low levels in patients receiving laser </a:t>
            </a:r>
            <a:r>
              <a:rPr lang="en-US" altLang="en-US" dirty="0" err="1"/>
              <a:t>bronchoscopy</a:t>
            </a:r>
            <a:endParaRPr lang="en-US" altLang="en-US" dirty="0"/>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277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A44CDA5-1F90-4D88-9E04-B3AD32816FD7}" type="slidenum">
              <a:rPr lang="en-US" altLang="en-US" sz="1000"/>
              <a:pPr>
                <a:buSzTx/>
                <a:buFontTx/>
                <a:buNone/>
              </a:pPr>
              <a:t>28</a:t>
            </a:fld>
            <a:endParaRPr lang="en-US" alt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52400" y="152400"/>
            <a:ext cx="8839200" cy="1447800"/>
          </a:xfrm>
        </p:spPr>
        <p:txBody>
          <a:bodyPr/>
          <a:lstStyle/>
          <a:p>
            <a:pPr eaLnBrk="1" hangingPunct="1"/>
            <a:r>
              <a:rPr lang="en-US" altLang="en-US" sz="3600" dirty="0"/>
              <a:t>Clinical Practice Guideline: Oxygen Therapy in the Acute Care Facility (Cont.)</a:t>
            </a:r>
          </a:p>
        </p:txBody>
      </p:sp>
      <p:sp>
        <p:nvSpPr>
          <p:cNvPr id="33795" name="Rectangle 3"/>
          <p:cNvSpPr>
            <a:spLocks noGrp="1" noChangeArrowheads="1"/>
          </p:cNvSpPr>
          <p:nvPr>
            <p:ph idx="1"/>
          </p:nvPr>
        </p:nvSpPr>
        <p:spPr>
          <a:xfrm>
            <a:off x="457200" y="2057400"/>
            <a:ext cx="8229600" cy="4221163"/>
          </a:xfrm>
        </p:spPr>
        <p:txBody>
          <a:bodyPr/>
          <a:lstStyle/>
          <a:p>
            <a:pPr eaLnBrk="1" hangingPunct="1"/>
            <a:r>
              <a:rPr lang="en-US" altLang="en-US" dirty="0"/>
              <a:t>Limitations</a:t>
            </a:r>
          </a:p>
          <a:p>
            <a:pPr lvl="1" eaLnBrk="1" hangingPunct="1"/>
            <a:r>
              <a:rPr lang="en-US" altLang="en-US" dirty="0"/>
              <a:t>Oxygen therapy has limited effectiveness in patients with anemia and circulatory impairment.</a:t>
            </a:r>
          </a:p>
          <a:p>
            <a:pPr lvl="1" eaLnBrk="1" hangingPunct="1"/>
            <a:r>
              <a:rPr lang="en-US" altLang="en-US" dirty="0"/>
              <a:t>Oxygen therapy should not be used as substitute for mechanical ventilation.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759B4D65-92F2-4B84-8103-1D1157E480B3}" type="slidenum">
              <a:rPr lang="en-US" altLang="en-US" sz="1000"/>
              <a:pPr>
                <a:buSzTx/>
                <a:buFontTx/>
                <a:buNone/>
              </a:pPr>
              <a:t>29</a:t>
            </a:fld>
            <a:endParaRPr lang="en-US" alt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152400" y="152400"/>
            <a:ext cx="8839200" cy="1447800"/>
          </a:xfrm>
        </p:spPr>
        <p:txBody>
          <a:bodyPr/>
          <a:lstStyle/>
          <a:p>
            <a:pPr eaLnBrk="1" hangingPunct="1"/>
            <a:r>
              <a:rPr lang="en-US" altLang="en-US" sz="3600" dirty="0"/>
              <a:t>Clinical Practice Guideline: Oxygen Therapy in the Acute Care Facility (Cont.)</a:t>
            </a:r>
          </a:p>
        </p:txBody>
      </p:sp>
      <p:sp>
        <p:nvSpPr>
          <p:cNvPr id="32771" name="Rectangle 3"/>
          <p:cNvSpPr>
            <a:spLocks noGrp="1" noChangeArrowheads="1"/>
          </p:cNvSpPr>
          <p:nvPr>
            <p:ph idx="1"/>
          </p:nvPr>
        </p:nvSpPr>
        <p:spPr>
          <a:xfrm>
            <a:off x="685800" y="2057400"/>
            <a:ext cx="7772400" cy="4267200"/>
          </a:xfrm>
        </p:spPr>
        <p:txBody>
          <a:bodyPr/>
          <a:lstStyle/>
          <a:p>
            <a:pPr eaLnBrk="1" hangingPunct="1">
              <a:defRPr/>
            </a:pPr>
            <a:r>
              <a:rPr lang="en-US" dirty="0"/>
              <a:t>Monitoring</a:t>
            </a:r>
          </a:p>
          <a:p>
            <a:pPr lvl="1" eaLnBrk="1" hangingPunct="1">
              <a:defRPr/>
            </a:pPr>
            <a:r>
              <a:rPr lang="en-US" dirty="0"/>
              <a:t>Should be monitored with clinical assessment and Pa</a:t>
            </a:r>
            <a:r>
              <a:rPr lang="en-US" cap="small" dirty="0"/>
              <a:t>o</a:t>
            </a:r>
            <a:r>
              <a:rPr lang="en-US" baseline="-25000" dirty="0"/>
              <a:t>2</a:t>
            </a:r>
            <a:r>
              <a:rPr lang="en-US" dirty="0"/>
              <a:t> or Sp</a:t>
            </a:r>
            <a:r>
              <a:rPr lang="en-US" cap="small" dirty="0"/>
              <a:t>o</a:t>
            </a:r>
            <a:r>
              <a:rPr lang="en-US" baseline="-25000" dirty="0"/>
              <a:t>2</a:t>
            </a:r>
          </a:p>
          <a:p>
            <a:pPr lvl="1" eaLnBrk="1" hangingPunct="1">
              <a:defRPr/>
            </a:pPr>
            <a:r>
              <a:rPr lang="en-US" dirty="0"/>
              <a:t>Should be monitored periodically</a:t>
            </a:r>
          </a:p>
          <a:p>
            <a:pPr lvl="2" eaLnBrk="1" hangingPunct="1">
              <a:defRPr/>
            </a:pPr>
            <a:r>
              <a:rPr lang="en-US" dirty="0"/>
              <a:t>Initiation of therapy</a:t>
            </a:r>
          </a:p>
          <a:p>
            <a:pPr lvl="2" eaLnBrk="1" hangingPunct="1">
              <a:defRPr/>
            </a:pPr>
            <a:r>
              <a:rPr lang="en-US" dirty="0"/>
              <a:t>Within 12 hour of start of therapy (F</a:t>
            </a:r>
            <a:r>
              <a:rPr lang="en-US" cap="small" baseline="-25000" dirty="0"/>
              <a:t>i</a:t>
            </a:r>
            <a:r>
              <a:rPr lang="en-US" cap="small" dirty="0"/>
              <a:t>o</a:t>
            </a:r>
            <a:r>
              <a:rPr lang="en-US" baseline="-25000" dirty="0"/>
              <a:t>2</a:t>
            </a:r>
            <a:r>
              <a:rPr lang="en-US" dirty="0"/>
              <a:t> levels &lt;0.40)</a:t>
            </a:r>
          </a:p>
          <a:p>
            <a:pPr lvl="2" eaLnBrk="1" hangingPunct="1">
              <a:defRPr/>
            </a:pPr>
            <a:r>
              <a:rPr lang="en-US" dirty="0"/>
              <a:t>Within 8 hour of start of therapy (F</a:t>
            </a:r>
            <a:r>
              <a:rPr lang="en-US" cap="small" baseline="-25000" dirty="0"/>
              <a:t>i</a:t>
            </a:r>
            <a:r>
              <a:rPr lang="en-US" cap="small" dirty="0"/>
              <a:t>o</a:t>
            </a:r>
            <a:r>
              <a:rPr lang="en-US" baseline="-25000" dirty="0"/>
              <a:t>2 </a:t>
            </a:r>
            <a:r>
              <a:rPr lang="en-US" dirty="0"/>
              <a:t>levels &gt;0.40)</a:t>
            </a:r>
          </a:p>
          <a:p>
            <a:pPr lvl="2" eaLnBrk="1" hangingPunct="1">
              <a:defRPr/>
            </a:pPr>
            <a:r>
              <a:rPr lang="en-US" dirty="0"/>
              <a:t>Within 72 hour of an acute myocardial infarction</a:t>
            </a:r>
          </a:p>
          <a:p>
            <a:pPr lvl="2" eaLnBrk="1" hangingPunct="1">
              <a:defRPr/>
            </a:pPr>
            <a:r>
              <a:rPr lang="en-US" dirty="0"/>
              <a:t>Within 2 hour of a diagnosis of chronic obstructive pulmonary disease (COPD)</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482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0D644F2-F6AF-4DFD-BA1E-15F30932C6E2}" type="slidenum">
              <a:rPr lang="en-US" altLang="en-US" sz="1000"/>
              <a:pPr>
                <a:buSzTx/>
                <a:buFontTx/>
                <a:buNone/>
              </a:pPr>
              <a:t>30</a:t>
            </a:fld>
            <a:endParaRPr lang="en-US" alt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28600"/>
            <a:ext cx="8229600" cy="1371600"/>
          </a:xfrm>
        </p:spPr>
        <p:txBody>
          <a:bodyPr/>
          <a:lstStyle/>
          <a:p>
            <a:pPr eaLnBrk="1" hangingPunct="1">
              <a:defRPr/>
            </a:pPr>
            <a:r>
              <a:rPr lang="en-US" sz="3600" spc="-70" dirty="0"/>
              <a:t>Clinical Practice Guideline: Oxygen Therapy in Home or Alternative Care Site</a:t>
            </a:r>
          </a:p>
        </p:txBody>
      </p:sp>
      <p:sp>
        <p:nvSpPr>
          <p:cNvPr id="35843" name="Rectangle 3"/>
          <p:cNvSpPr>
            <a:spLocks noGrp="1" noChangeArrowheads="1"/>
          </p:cNvSpPr>
          <p:nvPr>
            <p:ph idx="1"/>
          </p:nvPr>
        </p:nvSpPr>
        <p:spPr>
          <a:xfrm>
            <a:off x="685800" y="2133600"/>
            <a:ext cx="7772400" cy="4191000"/>
          </a:xfrm>
        </p:spPr>
        <p:txBody>
          <a:bodyPr/>
          <a:lstStyle/>
          <a:p>
            <a:pPr eaLnBrk="1" hangingPunct="1"/>
            <a:r>
              <a:rPr lang="en-US" altLang="en-US" dirty="0"/>
              <a:t>Settings</a:t>
            </a:r>
          </a:p>
          <a:p>
            <a:pPr lvl="1" eaLnBrk="1" hangingPunct="1"/>
            <a:r>
              <a:rPr lang="en-US" altLang="en-US" dirty="0"/>
              <a:t>In home </a:t>
            </a:r>
          </a:p>
          <a:p>
            <a:pPr lvl="1" eaLnBrk="1" hangingPunct="1"/>
            <a:r>
              <a:rPr lang="en-US" altLang="en-US" dirty="0"/>
              <a:t>In an alternative care site (skilled nursing facility or extended care facility)</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584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AC02B365-9E7F-4B38-BE86-4C8DEDE68D61}" type="slidenum">
              <a:rPr lang="en-US" altLang="en-US" sz="1000"/>
              <a:pPr>
                <a:buSzTx/>
                <a:buFontTx/>
                <a:buNone/>
              </a:pPr>
              <a:t>31</a:t>
            </a:fld>
            <a:endParaRPr lang="en-US" alt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8600" y="304800"/>
            <a:ext cx="8763000" cy="1295400"/>
          </a:xfrm>
        </p:spPr>
        <p:txBody>
          <a:bodyPr/>
          <a:lstStyle/>
          <a:p>
            <a:pPr eaLnBrk="1" hangingPunct="1"/>
            <a:r>
              <a:rPr lang="en-US" altLang="en-US" sz="3400" dirty="0"/>
              <a:t>Clinical Practice Guideline: Oxygen Therapy in Home or Alternative Care Site (Cont.)</a:t>
            </a:r>
          </a:p>
        </p:txBody>
      </p:sp>
      <p:sp>
        <p:nvSpPr>
          <p:cNvPr id="35843" name="Rectangle 3"/>
          <p:cNvSpPr>
            <a:spLocks noGrp="1" noChangeArrowheads="1"/>
          </p:cNvSpPr>
          <p:nvPr>
            <p:ph idx="1"/>
          </p:nvPr>
        </p:nvSpPr>
        <p:spPr>
          <a:xfrm>
            <a:off x="457200" y="2133600"/>
            <a:ext cx="8229600" cy="4068763"/>
          </a:xfrm>
        </p:spPr>
        <p:txBody>
          <a:bodyPr/>
          <a:lstStyle/>
          <a:p>
            <a:pPr eaLnBrk="1" hangingPunct="1">
              <a:defRPr/>
            </a:pPr>
            <a:r>
              <a:rPr lang="en-US" dirty="0"/>
              <a:t>Indications</a:t>
            </a:r>
          </a:p>
          <a:p>
            <a:pPr lvl="1" eaLnBrk="1" hangingPunct="1">
              <a:defRPr/>
            </a:pPr>
            <a:r>
              <a:rPr lang="en-US" dirty="0"/>
              <a:t>Documented hypoxemia</a:t>
            </a:r>
          </a:p>
          <a:p>
            <a:pPr lvl="2" eaLnBrk="1" hangingPunct="1">
              <a:defRPr/>
            </a:pPr>
            <a:r>
              <a:rPr lang="en-US" dirty="0"/>
              <a:t>Pa</a:t>
            </a:r>
            <a:r>
              <a:rPr lang="en-US" cap="small" dirty="0"/>
              <a:t>o</a:t>
            </a:r>
            <a:r>
              <a:rPr lang="en-US" baseline="-25000" dirty="0"/>
              <a:t>2</a:t>
            </a:r>
            <a:r>
              <a:rPr lang="en-US" dirty="0"/>
              <a:t> equal to or less than 55 torr when breathing room air.</a:t>
            </a:r>
          </a:p>
          <a:p>
            <a:pPr lvl="2" eaLnBrk="1" hangingPunct="1">
              <a:defRPr/>
            </a:pPr>
            <a:r>
              <a:rPr lang="en-US" dirty="0"/>
              <a:t>Sp</a:t>
            </a:r>
            <a:r>
              <a:rPr lang="en-US" cap="small" dirty="0"/>
              <a:t>o</a:t>
            </a:r>
            <a:r>
              <a:rPr lang="en-US" baseline="-25000" dirty="0"/>
              <a:t>2</a:t>
            </a:r>
            <a:r>
              <a:rPr lang="en-US" dirty="0"/>
              <a:t> equal to or less than 88% when breathing room air.</a:t>
            </a:r>
          </a:p>
          <a:p>
            <a:pPr lvl="2" eaLnBrk="1" hangingPunct="1">
              <a:defRPr/>
            </a:pPr>
            <a:r>
              <a:rPr lang="en-US" dirty="0"/>
              <a:t>Exceptions: a diagnosis of cor pulmonale, congestive heart failure, or hematocrit &gt;56% allows for higher oxygen levels.</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686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A3C411B3-3FD7-4FE2-B612-3C0FDE4FAABE}" type="slidenum">
              <a:rPr lang="en-US" altLang="en-US" sz="1000"/>
              <a:pPr>
                <a:buSzTx/>
                <a:buFontTx/>
                <a:buNone/>
              </a:pPr>
              <a:t>32</a:t>
            </a:fld>
            <a:endParaRPr lang="en-US" alt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52400" y="228600"/>
            <a:ext cx="8839200" cy="1447800"/>
          </a:xfrm>
        </p:spPr>
        <p:txBody>
          <a:bodyPr/>
          <a:lstStyle/>
          <a:p>
            <a:pPr eaLnBrk="1" hangingPunct="1"/>
            <a:r>
              <a:rPr lang="en-US" altLang="en-US" sz="3400" dirty="0"/>
              <a:t>Clinical Practice Guideline: Oxygen Therapy in Home or Alternative Care Site (Cont.)</a:t>
            </a:r>
          </a:p>
        </p:txBody>
      </p:sp>
      <p:sp>
        <p:nvSpPr>
          <p:cNvPr id="37891" name="Rectangle 3"/>
          <p:cNvSpPr>
            <a:spLocks noGrp="1" noChangeArrowheads="1"/>
          </p:cNvSpPr>
          <p:nvPr>
            <p:ph idx="1"/>
          </p:nvPr>
        </p:nvSpPr>
        <p:spPr>
          <a:xfrm>
            <a:off x="685800" y="1828800"/>
            <a:ext cx="7772400" cy="4495800"/>
          </a:xfrm>
        </p:spPr>
        <p:txBody>
          <a:bodyPr/>
          <a:lstStyle/>
          <a:p>
            <a:pPr eaLnBrk="1" hangingPunct="1"/>
            <a:r>
              <a:rPr lang="en-US" altLang="en-US" dirty="0"/>
              <a:t>Precautions—same as guideline for acute care hospital</a:t>
            </a:r>
          </a:p>
          <a:p>
            <a:pPr eaLnBrk="1" hangingPunct="1"/>
            <a:r>
              <a:rPr lang="en-US" altLang="en-US" dirty="0"/>
              <a:t>Resources</a:t>
            </a:r>
          </a:p>
          <a:p>
            <a:pPr lvl="1" eaLnBrk="1" hangingPunct="1"/>
            <a:r>
              <a:rPr lang="en-US" altLang="en-US" dirty="0"/>
              <a:t>Low-flow devices: nasal cannulas, transtracheal catheters, pulse delivery devices, reservoir nasal cannula</a:t>
            </a:r>
          </a:p>
          <a:p>
            <a:pPr lvl="1" eaLnBrk="1" hangingPunct="1"/>
            <a:r>
              <a:rPr lang="en-US" altLang="en-US" dirty="0"/>
              <a:t>High-flow devices: tracheostomy collars and T tubes</a:t>
            </a:r>
          </a:p>
          <a:p>
            <a:pPr lvl="1" eaLnBrk="1" hangingPunct="1"/>
            <a:r>
              <a:rPr lang="en-US" altLang="en-US" dirty="0"/>
              <a:t>Supply systems: concentrator, liquid system, or compressed gas cylinder</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789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B4B43B88-D8C2-401D-AF8E-94BC33E288E2}" type="slidenum">
              <a:rPr lang="en-US" altLang="en-US" sz="1000"/>
              <a:pPr>
                <a:buSzTx/>
                <a:buFontTx/>
                <a:buNone/>
              </a:pPr>
              <a:t>33</a:t>
            </a:fld>
            <a:endParaRPr lang="en-US" alt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52400" y="228600"/>
            <a:ext cx="8839200" cy="1295400"/>
          </a:xfrm>
        </p:spPr>
        <p:txBody>
          <a:bodyPr/>
          <a:lstStyle/>
          <a:p>
            <a:pPr eaLnBrk="1" hangingPunct="1"/>
            <a:r>
              <a:rPr lang="en-US" altLang="en-US" sz="3400" dirty="0"/>
              <a:t>Clinical Practice Guideline: Oxygen Therapy in Home or Alternative Care Site (Cont.)</a:t>
            </a:r>
          </a:p>
        </p:txBody>
      </p:sp>
      <p:sp>
        <p:nvSpPr>
          <p:cNvPr id="37891" name="Rectangle 3"/>
          <p:cNvSpPr>
            <a:spLocks noGrp="1" noChangeArrowheads="1"/>
          </p:cNvSpPr>
          <p:nvPr>
            <p:ph idx="1"/>
          </p:nvPr>
        </p:nvSpPr>
        <p:spPr>
          <a:xfrm>
            <a:off x="457200" y="1828800"/>
            <a:ext cx="8229600" cy="4525963"/>
          </a:xfrm>
        </p:spPr>
        <p:txBody>
          <a:bodyPr/>
          <a:lstStyle/>
          <a:p>
            <a:pPr eaLnBrk="1" hangingPunct="1">
              <a:defRPr/>
            </a:pPr>
            <a:r>
              <a:rPr lang="en-US" dirty="0"/>
              <a:t>Monitoring</a:t>
            </a:r>
          </a:p>
          <a:p>
            <a:pPr lvl="1" eaLnBrk="1" hangingPunct="1">
              <a:defRPr/>
            </a:pPr>
            <a:r>
              <a:rPr lang="en-US" dirty="0"/>
              <a:t>Monitor Sp</a:t>
            </a:r>
            <a:r>
              <a:rPr lang="en-US" cap="small" dirty="0"/>
              <a:t>o</a:t>
            </a:r>
            <a:r>
              <a:rPr lang="en-US" baseline="-25000" dirty="0"/>
              <a:t>2</a:t>
            </a:r>
            <a:r>
              <a:rPr lang="en-US" dirty="0"/>
              <a:t> or Pa</a:t>
            </a:r>
            <a:r>
              <a:rPr lang="en-US" cap="small" dirty="0"/>
              <a:t>o</a:t>
            </a:r>
            <a:r>
              <a:rPr lang="en-US" baseline="-25000" dirty="0"/>
              <a:t>2</a:t>
            </a:r>
            <a:r>
              <a:rPr lang="en-US" dirty="0"/>
              <a:t> before starting therapy.</a:t>
            </a:r>
          </a:p>
          <a:p>
            <a:pPr lvl="1" eaLnBrk="1" hangingPunct="1">
              <a:defRPr/>
            </a:pPr>
            <a:r>
              <a:rPr lang="en-US" dirty="0"/>
              <a:t>Repeat measurement when it is indicated.</a:t>
            </a:r>
          </a:p>
          <a:p>
            <a:pPr eaLnBrk="1" hangingPunct="1">
              <a:defRPr/>
            </a:pPr>
            <a:r>
              <a:rPr lang="en-US" dirty="0"/>
              <a:t>Infection control </a:t>
            </a:r>
          </a:p>
          <a:p>
            <a:pPr lvl="1" eaLnBrk="1" hangingPunct="1">
              <a:defRPr/>
            </a:pPr>
            <a:r>
              <a:rPr lang="en-US" dirty="0"/>
              <a:t>Low risk of infection when humidifier is not used</a:t>
            </a:r>
          </a:p>
          <a:p>
            <a:pPr lvl="1" eaLnBrk="1" hangingPunct="1">
              <a:defRPr/>
            </a:pPr>
            <a:r>
              <a:rPr lang="en-US" dirty="0"/>
              <a:t>Equipment should be cleaned and disinfected on a regular basis.</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891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FD9D48D0-080B-48C7-A0F6-F21A8DDDCFE9}" type="slidenum">
              <a:rPr lang="en-US" altLang="en-US" sz="1000"/>
              <a:pPr>
                <a:buSzTx/>
                <a:buFontTx/>
                <a:buNone/>
              </a:pPr>
              <a:t>34</a:t>
            </a:fld>
            <a:endParaRPr lang="en-US" alt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381000" y="228600"/>
            <a:ext cx="8458200" cy="1828800"/>
          </a:xfrm>
        </p:spPr>
        <p:txBody>
          <a:bodyPr/>
          <a:lstStyle/>
          <a:p>
            <a:pPr eaLnBrk="1" hangingPunct="1"/>
            <a:r>
              <a:rPr lang="en-US" altLang="en-US" sz="3600" dirty="0"/>
              <a:t>Clinical Practice Guideline: Selection of Oxygen Delivery Device for Neonatal and Pediatric Patients</a:t>
            </a:r>
          </a:p>
        </p:txBody>
      </p:sp>
      <p:sp>
        <p:nvSpPr>
          <p:cNvPr id="39939" name="Rectangle 3"/>
          <p:cNvSpPr>
            <a:spLocks noGrp="1" noChangeArrowheads="1"/>
          </p:cNvSpPr>
          <p:nvPr>
            <p:ph idx="1"/>
          </p:nvPr>
        </p:nvSpPr>
        <p:spPr>
          <a:xfrm>
            <a:off x="685800" y="2286000"/>
            <a:ext cx="7772400" cy="3733800"/>
          </a:xfrm>
        </p:spPr>
        <p:txBody>
          <a:bodyPr/>
          <a:lstStyle/>
          <a:p>
            <a:pPr eaLnBrk="1" hangingPunct="1"/>
            <a:r>
              <a:rPr lang="en-US" altLang="en-US" dirty="0"/>
              <a:t>Definition/description</a:t>
            </a:r>
          </a:p>
          <a:p>
            <a:pPr lvl="1" eaLnBrk="1" hangingPunct="1"/>
            <a:r>
              <a:rPr lang="en-US" altLang="en-US" dirty="0"/>
              <a:t>Administration of oxygen to a neonatal or pediatric patient</a:t>
            </a:r>
          </a:p>
          <a:p>
            <a:pPr eaLnBrk="1" hangingPunct="1"/>
            <a:r>
              <a:rPr lang="en-US" altLang="en-US" dirty="0"/>
              <a:t>Indications</a:t>
            </a:r>
          </a:p>
          <a:p>
            <a:pPr lvl="1" eaLnBrk="1" hangingPunct="1"/>
            <a:r>
              <a:rPr lang="en-US" altLang="en-US" dirty="0"/>
              <a:t>Documented hypoxemia</a:t>
            </a:r>
          </a:p>
          <a:p>
            <a:pPr lvl="1" eaLnBrk="1" hangingPunct="1"/>
            <a:r>
              <a:rPr lang="en-US" altLang="en-US" dirty="0"/>
              <a:t>Suspected hypoxemia</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3994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2C584532-87FB-42D6-BC9D-2A5EAD229C56}" type="slidenum">
              <a:rPr lang="en-US" altLang="en-US" sz="1000"/>
              <a:pPr>
                <a:buSzTx/>
                <a:buFontTx/>
                <a:buNone/>
              </a:pPr>
              <a:t>35</a:t>
            </a:fld>
            <a:endParaRPr lang="en-US" alt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04800" y="304800"/>
            <a:ext cx="8458200" cy="1600200"/>
          </a:xfrm>
        </p:spPr>
        <p:txBody>
          <a:bodyPr/>
          <a:lstStyle/>
          <a:p>
            <a:r>
              <a:rPr lang="en-US" altLang="en-US" sz="3600" dirty="0"/>
              <a:t>Clinical Practice Guideline: Selection of Oxygen Delivery Device for Neonatal and Pediatric Patients (Cont.)</a:t>
            </a:r>
          </a:p>
        </p:txBody>
      </p:sp>
      <p:sp>
        <p:nvSpPr>
          <p:cNvPr id="40963" name="Rectangle 3"/>
          <p:cNvSpPr>
            <a:spLocks noGrp="1" noChangeArrowheads="1"/>
          </p:cNvSpPr>
          <p:nvPr>
            <p:ph idx="1"/>
          </p:nvPr>
        </p:nvSpPr>
        <p:spPr>
          <a:xfrm>
            <a:off x="457200" y="2057401"/>
            <a:ext cx="8229600" cy="3886200"/>
          </a:xfrm>
        </p:spPr>
        <p:txBody>
          <a:bodyPr/>
          <a:lstStyle/>
          <a:p>
            <a:r>
              <a:rPr lang="en-US" altLang="en-US" dirty="0"/>
              <a:t>Contraindications</a:t>
            </a:r>
          </a:p>
          <a:p>
            <a:pPr lvl="1"/>
            <a:r>
              <a:rPr lang="en-US" altLang="en-US" dirty="0"/>
              <a:t>Nasal cannulas and catheters are not appropriate for patients with nasal obstruction.</a:t>
            </a:r>
          </a:p>
          <a:p>
            <a:pPr lvl="1"/>
            <a:r>
              <a:rPr lang="en-US" altLang="en-US" dirty="0"/>
              <a:t>Catheters are not appropriate for patients with facial trauma.</a:t>
            </a:r>
          </a:p>
          <a:p>
            <a:pPr lvl="1"/>
            <a:r>
              <a:rPr lang="en-US" altLang="en-US" dirty="0"/>
              <a:t>Catheters are not appropriate for neonatal patients.</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4096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B8A6F05-5EFC-4397-8673-6ABEEB99FD22}" type="slidenum">
              <a:rPr lang="en-US" altLang="en-US" sz="1000"/>
              <a:pPr>
                <a:buSzTx/>
                <a:buFontTx/>
                <a:buNone/>
              </a:pPr>
              <a:t>36</a:t>
            </a:fld>
            <a:endParaRPr lang="en-US" alt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04800" y="152400"/>
            <a:ext cx="8534400" cy="1752600"/>
          </a:xfrm>
        </p:spPr>
        <p:txBody>
          <a:bodyPr/>
          <a:lstStyle/>
          <a:p>
            <a:pPr eaLnBrk="1" hangingPunct="1"/>
            <a:r>
              <a:rPr lang="en-US" altLang="en-US" sz="3600" dirty="0"/>
              <a:t>Clinical Practice Guideline: Selection of Oxygen Delivery Device for Neonatal and Pediatric Patients (Cont.)</a:t>
            </a:r>
          </a:p>
        </p:txBody>
      </p:sp>
      <p:sp>
        <p:nvSpPr>
          <p:cNvPr id="40963" name="Rectangle 3"/>
          <p:cNvSpPr>
            <a:spLocks noGrp="1" noChangeArrowheads="1"/>
          </p:cNvSpPr>
          <p:nvPr>
            <p:ph idx="1"/>
          </p:nvPr>
        </p:nvSpPr>
        <p:spPr>
          <a:xfrm>
            <a:off x="762000" y="2057400"/>
            <a:ext cx="7772400" cy="4343400"/>
          </a:xfrm>
        </p:spPr>
        <p:txBody>
          <a:bodyPr/>
          <a:lstStyle/>
          <a:p>
            <a:pPr eaLnBrk="1" hangingPunct="1">
              <a:defRPr/>
            </a:pPr>
            <a:r>
              <a:rPr lang="en-US" dirty="0"/>
              <a:t>Hazards/precautions/possible complications</a:t>
            </a:r>
          </a:p>
          <a:p>
            <a:pPr lvl="1" eaLnBrk="1" hangingPunct="1">
              <a:defRPr/>
            </a:pPr>
            <a:r>
              <a:rPr lang="en-US" sz="2200" dirty="0"/>
              <a:t>ROP—keep Pa</a:t>
            </a:r>
            <a:r>
              <a:rPr lang="en-US" sz="2200" cap="small" dirty="0"/>
              <a:t>o</a:t>
            </a:r>
            <a:r>
              <a:rPr lang="en-US" sz="2200" baseline="-25000" dirty="0"/>
              <a:t>2</a:t>
            </a:r>
            <a:r>
              <a:rPr lang="en-US" sz="2200" dirty="0"/>
              <a:t> &lt; 80 torr</a:t>
            </a:r>
          </a:p>
          <a:p>
            <a:pPr lvl="1" eaLnBrk="1" hangingPunct="1">
              <a:defRPr/>
            </a:pPr>
            <a:r>
              <a:rPr lang="en-US" sz="2200" dirty="0"/>
              <a:t>Avoid high oxygen levels with some types of congenital heart disease</a:t>
            </a:r>
          </a:p>
          <a:p>
            <a:pPr lvl="1" eaLnBrk="1" hangingPunct="1">
              <a:defRPr/>
            </a:pPr>
            <a:r>
              <a:rPr lang="en-US" sz="2200" dirty="0"/>
              <a:t>Avoid oxygen therapy in patients being treated for paraquat poisoning or those receiving bleomycin</a:t>
            </a:r>
          </a:p>
          <a:p>
            <a:pPr lvl="1" eaLnBrk="1" hangingPunct="1">
              <a:defRPr/>
            </a:pPr>
            <a:r>
              <a:rPr lang="en-US" sz="2200" dirty="0"/>
              <a:t>Changes in ventilatory pattern from cool gas directed at infant’s face</a:t>
            </a:r>
          </a:p>
          <a:p>
            <a:pPr lvl="1" eaLnBrk="1" hangingPunct="1">
              <a:defRPr/>
            </a:pPr>
            <a:r>
              <a:rPr lang="en-US" sz="2200" dirty="0"/>
              <a:t>Skin irritation</a:t>
            </a:r>
          </a:p>
          <a:p>
            <a:pPr lvl="1" eaLnBrk="1" hangingPunct="1">
              <a:defRPr/>
            </a:pPr>
            <a:r>
              <a:rPr lang="en-US" sz="2200" dirty="0"/>
              <a:t>Gastric distention</a:t>
            </a:r>
          </a:p>
          <a:p>
            <a:pPr lvl="1" eaLnBrk="1" hangingPunct="1">
              <a:defRPr/>
            </a:pPr>
            <a:r>
              <a:rPr lang="en-US" sz="2200" dirty="0"/>
              <a:t>Increased risk of aspiration with masks</a:t>
            </a:r>
            <a:endParaRPr lang="en-US" dirty="0"/>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4198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1938E57-6FF0-4375-B471-753408914A85}" type="slidenum">
              <a:rPr lang="en-US" altLang="en-US" sz="1000"/>
              <a:pPr>
                <a:buSzTx/>
                <a:buFontTx/>
                <a:buNone/>
              </a:pPr>
              <a:t>37</a:t>
            </a:fld>
            <a:endParaRPr lang="en-US" alt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a:t>Oxygen Therapy</a:t>
            </a:r>
          </a:p>
        </p:txBody>
      </p:sp>
      <p:sp>
        <p:nvSpPr>
          <p:cNvPr id="43011" name="Rectangle 3"/>
          <p:cNvSpPr>
            <a:spLocks noGrp="1" noChangeArrowheads="1"/>
          </p:cNvSpPr>
          <p:nvPr>
            <p:ph idx="1"/>
          </p:nvPr>
        </p:nvSpPr>
        <p:spPr/>
        <p:txBody>
          <a:bodyPr/>
          <a:lstStyle/>
          <a:p>
            <a:r>
              <a:rPr lang="en-US" altLang="en-US" dirty="0"/>
              <a:t>Oxygen Conservation Devices</a:t>
            </a:r>
          </a:p>
          <a:p>
            <a:pPr lvl="1"/>
            <a:r>
              <a:rPr lang="en-US" altLang="en-US" dirty="0"/>
              <a:t>Transtracheal catheters</a:t>
            </a:r>
          </a:p>
          <a:p>
            <a:pPr lvl="2"/>
            <a:r>
              <a:rPr lang="en-US" altLang="en-US" dirty="0"/>
              <a:t>Lower flow rates since oxygen is delivered directly into the trachea</a:t>
            </a:r>
          </a:p>
          <a:p>
            <a:pPr lvl="2"/>
            <a:r>
              <a:rPr lang="en-US" altLang="en-US" dirty="0"/>
              <a:t>Risks include infection and obstruction</a:t>
            </a:r>
          </a:p>
          <a:p>
            <a:pPr lvl="2"/>
            <a:r>
              <a:rPr lang="en-US" altLang="en-US" dirty="0"/>
              <a:t>Require frequent care to prevent complications</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4301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C576039-CA3F-4779-9F0C-F388B4517BC1}" type="slidenum">
              <a:rPr lang="en-US" altLang="en-US" sz="1000"/>
              <a:pPr>
                <a:buSzTx/>
                <a:buFontTx/>
                <a:buNone/>
              </a:pPr>
              <a:t>38</a:t>
            </a:fld>
            <a:endParaRPr lang="en-US" alt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dirty="0"/>
              <a:t>Oxygen Therapy (Cont.)</a:t>
            </a:r>
          </a:p>
        </p:txBody>
      </p:sp>
      <p:sp>
        <p:nvSpPr>
          <p:cNvPr id="24579" name="Rectangle 3"/>
          <p:cNvSpPr>
            <a:spLocks noGrp="1" noChangeArrowheads="1"/>
          </p:cNvSpPr>
          <p:nvPr>
            <p:ph idx="1"/>
          </p:nvPr>
        </p:nvSpPr>
        <p:spPr/>
        <p:txBody>
          <a:bodyPr/>
          <a:lstStyle/>
          <a:p>
            <a:pPr eaLnBrk="1" hangingPunct="1">
              <a:defRPr/>
            </a:pPr>
            <a:r>
              <a:rPr lang="en-US" dirty="0"/>
              <a:t>Low flow (variable performance)</a:t>
            </a:r>
          </a:p>
          <a:p>
            <a:pPr lvl="1" eaLnBrk="1" hangingPunct="1">
              <a:defRPr/>
            </a:pPr>
            <a:r>
              <a:rPr lang="en-US" dirty="0"/>
              <a:t>Delivers an F</a:t>
            </a:r>
            <a:r>
              <a:rPr lang="en-US" cap="small" baseline="-25000" dirty="0"/>
              <a:t>i</a:t>
            </a:r>
            <a:r>
              <a:rPr lang="en-US" cap="small" dirty="0"/>
              <a:t>o</a:t>
            </a:r>
            <a:r>
              <a:rPr lang="en-US" baseline="-25000" dirty="0"/>
              <a:t>2 </a:t>
            </a:r>
            <a:r>
              <a:rPr lang="en-US" dirty="0"/>
              <a:t>of 0.22 to 0.80</a:t>
            </a:r>
          </a:p>
          <a:p>
            <a:pPr lvl="1" eaLnBrk="1" hangingPunct="1">
              <a:defRPr/>
            </a:pPr>
            <a:r>
              <a:rPr lang="en-US" dirty="0"/>
              <a:t>F</a:t>
            </a:r>
            <a:r>
              <a:rPr lang="en-US" cap="small" baseline="-25000" dirty="0"/>
              <a:t>i</a:t>
            </a:r>
            <a:r>
              <a:rPr lang="en-US" cap="small" dirty="0"/>
              <a:t>o</a:t>
            </a:r>
            <a:r>
              <a:rPr lang="en-US" baseline="-25000" dirty="0"/>
              <a:t>2</a:t>
            </a:r>
            <a:r>
              <a:rPr lang="en-US" dirty="0"/>
              <a:t> is affected by inspiratory flow rate, tidal volume, respiratory rate, and flow rate of oxygen</a:t>
            </a:r>
          </a:p>
          <a:p>
            <a:pPr lvl="1" eaLnBrk="1" hangingPunct="1">
              <a:defRPr/>
            </a:pPr>
            <a:r>
              <a:rPr lang="en-US" dirty="0"/>
              <a:t>Low-flow devices include</a:t>
            </a:r>
          </a:p>
          <a:p>
            <a:pPr lvl="2" eaLnBrk="1" hangingPunct="1">
              <a:defRPr/>
            </a:pPr>
            <a:r>
              <a:rPr lang="en-US" dirty="0"/>
              <a:t>nasal cannula</a:t>
            </a:r>
          </a:p>
          <a:p>
            <a:pPr lvl="2" eaLnBrk="1" hangingPunct="1">
              <a:defRPr/>
            </a:pPr>
            <a:r>
              <a:rPr lang="en-US" dirty="0" err="1"/>
              <a:t>transtracheal</a:t>
            </a:r>
            <a:r>
              <a:rPr lang="en-US" dirty="0"/>
              <a:t> catheters</a:t>
            </a:r>
          </a:p>
          <a:p>
            <a:pPr lvl="2" eaLnBrk="1" hangingPunct="1">
              <a:defRPr/>
            </a:pPr>
            <a:r>
              <a:rPr lang="en-US" dirty="0"/>
              <a:t>simple mask</a:t>
            </a:r>
          </a:p>
          <a:p>
            <a:pPr lvl="2" eaLnBrk="1" hangingPunct="1">
              <a:defRPr/>
            </a:pPr>
            <a:r>
              <a:rPr lang="en-US" dirty="0"/>
              <a:t>partial rebreather</a:t>
            </a:r>
          </a:p>
          <a:p>
            <a:pPr lvl="2" eaLnBrk="1" hangingPunct="1">
              <a:defRPr/>
            </a:pPr>
            <a:r>
              <a:rPr lang="en-US" dirty="0" err="1"/>
              <a:t>nonrebreather</a:t>
            </a:r>
            <a:endParaRPr lang="en-US" dirty="0"/>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4403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056214B-48B7-4848-A44D-C80688A4D336}" type="slidenum">
              <a:rPr lang="en-US" altLang="en-US" sz="1000"/>
              <a:pPr>
                <a:buSzTx/>
                <a:buFontTx/>
                <a:buNone/>
              </a:pPr>
              <a:t>39</a:t>
            </a:fld>
            <a:endParaRPr lang="en-US" alt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reeform: Shape 13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58" name="Rectangle 2"/>
          <p:cNvSpPr>
            <a:spLocks noGrp="1" noChangeArrowheads="1"/>
          </p:cNvSpPr>
          <p:nvPr>
            <p:ph type="title"/>
          </p:nvPr>
        </p:nvSpPr>
        <p:spPr>
          <a:xfrm>
            <a:off x="515125" y="1153572"/>
            <a:ext cx="2400300" cy="4461163"/>
          </a:xfrm>
        </p:spPr>
        <p:txBody>
          <a:bodyPr>
            <a:normAutofit/>
          </a:bodyPr>
          <a:lstStyle/>
          <a:p>
            <a:r>
              <a:rPr lang="en-US" altLang="en-US">
                <a:solidFill>
                  <a:srgbClr val="FFFFFF"/>
                </a:solidFill>
              </a:rPr>
              <a:t>Oxygen Therapy (Cont.)</a:t>
            </a:r>
          </a:p>
        </p:txBody>
      </p:sp>
      <p:sp>
        <p:nvSpPr>
          <p:cNvPr id="142" name="Arc 14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603" name="Rectangle 3"/>
          <p:cNvSpPr>
            <a:spLocks noGrp="1" noChangeArrowheads="1"/>
          </p:cNvSpPr>
          <p:nvPr>
            <p:ph idx="1"/>
          </p:nvPr>
        </p:nvSpPr>
        <p:spPr>
          <a:xfrm>
            <a:off x="3335481" y="591344"/>
            <a:ext cx="5179868" cy="5585619"/>
          </a:xfrm>
        </p:spPr>
        <p:txBody>
          <a:bodyPr anchor="ctr">
            <a:noAutofit/>
          </a:bodyPr>
          <a:lstStyle/>
          <a:p>
            <a:pPr>
              <a:defRPr/>
            </a:pPr>
            <a:r>
              <a:rPr lang="en-US" sz="2800" dirty="0"/>
              <a:t>High flow (fixed performance)</a:t>
            </a:r>
          </a:p>
          <a:p>
            <a:pPr lvl="1">
              <a:defRPr/>
            </a:pPr>
            <a:r>
              <a:rPr lang="en-US" sz="2800" dirty="0"/>
              <a:t>Provides flow rate adequate to meet patients’ inspiratory flow needs</a:t>
            </a:r>
          </a:p>
          <a:p>
            <a:pPr lvl="1">
              <a:defRPr/>
            </a:pPr>
            <a:r>
              <a:rPr lang="en-US" sz="2800" dirty="0"/>
              <a:t>Delivers a fixed F</a:t>
            </a:r>
            <a:r>
              <a:rPr lang="en-US" sz="2800" cap="small" baseline="-25000" dirty="0"/>
              <a:t>i</a:t>
            </a:r>
            <a:r>
              <a:rPr lang="en-US" sz="2800" cap="small" dirty="0"/>
              <a:t>o</a:t>
            </a:r>
            <a:r>
              <a:rPr lang="en-US" sz="2800" baseline="-25000" dirty="0"/>
              <a:t>2</a:t>
            </a:r>
            <a:r>
              <a:rPr lang="en-US" sz="2800" dirty="0"/>
              <a:t> of 0.24 to 1.0</a:t>
            </a:r>
          </a:p>
          <a:p>
            <a:pPr lvl="2">
              <a:buFont typeface="Wingdings" pitchFamily="2" charset="2"/>
              <a:buChar char="Ø"/>
              <a:defRPr/>
            </a:pPr>
            <a:r>
              <a:rPr lang="en-US" sz="2800" dirty="0"/>
              <a:t>Regardless of the patient's breathing pattern </a:t>
            </a:r>
          </a:p>
          <a:p>
            <a:pPr lvl="1">
              <a:defRPr/>
            </a:pPr>
            <a:r>
              <a:rPr lang="en-US" sz="2800" dirty="0"/>
              <a:t>Examples include</a:t>
            </a:r>
          </a:p>
          <a:p>
            <a:pPr lvl="2">
              <a:defRPr/>
            </a:pPr>
            <a:r>
              <a:rPr lang="en-US" sz="2800" dirty="0"/>
              <a:t>air entrainment mask </a:t>
            </a:r>
          </a:p>
          <a:p>
            <a:pPr lvl="2">
              <a:defRPr/>
            </a:pPr>
            <a:r>
              <a:rPr lang="en-US" sz="2800" dirty="0"/>
              <a:t>high-flow nasal cannulas </a:t>
            </a:r>
          </a:p>
          <a:p>
            <a:pPr lvl="2">
              <a:defRPr/>
            </a:pPr>
            <a:r>
              <a:rPr lang="en-US" sz="2800" dirty="0"/>
              <a:t>Incubators</a:t>
            </a:r>
          </a:p>
          <a:p>
            <a:pPr lvl="2">
              <a:defRPr/>
            </a:pPr>
            <a:r>
              <a:rPr lang="en-US" sz="2800" dirty="0"/>
              <a:t>oxygen tents</a:t>
            </a:r>
          </a:p>
          <a:p>
            <a:pPr lvl="2">
              <a:defRPr/>
            </a:pPr>
            <a:r>
              <a:rPr lang="en-US" sz="2800" dirty="0"/>
              <a:t>oxygen hoods</a:t>
            </a:r>
          </a:p>
        </p:txBody>
      </p:sp>
      <p:sp>
        <p:nvSpPr>
          <p:cNvPr id="6" name="Footer Placeholder 1"/>
          <p:cNvSpPr>
            <a:spLocks noGrp="1"/>
          </p:cNvSpPr>
          <p:nvPr>
            <p:ph type="ftr" sz="quarter" idx="11"/>
          </p:nvPr>
        </p:nvSpPr>
        <p:spPr>
          <a:xfrm>
            <a:off x="3028950" y="6356350"/>
            <a:ext cx="3938380" cy="365125"/>
          </a:xfrm>
        </p:spPr>
        <p:txBody>
          <a:bodyPr>
            <a:normAutofit/>
          </a:bodyPr>
          <a:lstStyle/>
          <a:p>
            <a:pPr>
              <a:spcAft>
                <a:spcPts val="600"/>
              </a:spcAft>
              <a:defRPr/>
            </a:pPr>
            <a:r>
              <a:rPr lang="en-US" dirty="0"/>
              <a:t>Copyright © 2018, Elsevier Inc. All Rights Reserved.</a:t>
            </a:r>
            <a:endParaRPr lang="en-US"/>
          </a:p>
        </p:txBody>
      </p:sp>
      <p:sp>
        <p:nvSpPr>
          <p:cNvPr id="45061" name="Slide Number Placeholder 2"/>
          <p:cNvSpPr>
            <a:spLocks noGrp="1"/>
          </p:cNvSpPr>
          <p:nvPr>
            <p:ph type="sldNum" sz="quarter" idx="12"/>
          </p:nvPr>
        </p:nvSpPr>
        <p:spPr bwMode="auto">
          <a:xfrm>
            <a:off x="7156173" y="6356350"/>
            <a:ext cx="1359176"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lnSpc>
                <a:spcPct val="90000"/>
              </a:lnSpc>
              <a:buSzTx/>
              <a:buFontTx/>
              <a:buNone/>
            </a:pPr>
            <a:fld id="{B61238C2-CCA4-4F43-A929-1ECD34C5FDFD}" type="slidenum">
              <a:rPr lang="en-US" altLang="en-US" sz="1800"/>
              <a:pPr>
                <a:lnSpc>
                  <a:spcPct val="90000"/>
                </a:lnSpc>
                <a:buSzTx/>
                <a:buFontTx/>
                <a:buNone/>
              </a:pPr>
              <a:t>40</a:t>
            </a:fld>
            <a:endParaRPr lang="en-US" altLang="en-US" sz="18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Rectangle 2"/>
          <p:cNvSpPr>
            <a:spLocks noGrp="1" noChangeArrowheads="1"/>
          </p:cNvSpPr>
          <p:nvPr>
            <p:ph type="title"/>
          </p:nvPr>
        </p:nvSpPr>
        <p:spPr>
          <a:xfrm>
            <a:off x="628650" y="365125"/>
            <a:ext cx="4168866" cy="1325563"/>
          </a:xfrm>
        </p:spPr>
        <p:txBody>
          <a:bodyPr>
            <a:normAutofit/>
          </a:bodyPr>
          <a:lstStyle/>
          <a:p>
            <a:pPr eaLnBrk="1" hangingPunct="1"/>
            <a:r>
              <a:rPr lang="en-US" altLang="en-US" dirty="0"/>
              <a:t>Low Flow Nasal Cannula</a:t>
            </a:r>
          </a:p>
        </p:txBody>
      </p:sp>
      <p:sp>
        <p:nvSpPr>
          <p:cNvPr id="140" name="Freeform: Shape 13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627" name="Rectangle 3"/>
          <p:cNvSpPr>
            <a:spLocks noGrp="1" noChangeArrowheads="1"/>
          </p:cNvSpPr>
          <p:nvPr>
            <p:ph idx="1"/>
          </p:nvPr>
        </p:nvSpPr>
        <p:spPr>
          <a:xfrm>
            <a:off x="628650" y="1825625"/>
            <a:ext cx="4168866" cy="4351338"/>
          </a:xfrm>
        </p:spPr>
        <p:txBody>
          <a:bodyPr>
            <a:normAutofit/>
          </a:bodyPr>
          <a:lstStyle/>
          <a:p>
            <a:pPr eaLnBrk="1" hangingPunct="1">
              <a:defRPr/>
            </a:pPr>
            <a:r>
              <a:rPr lang="en-US" dirty="0"/>
              <a:t>Used to deliver low-flow oxygen therapy </a:t>
            </a:r>
            <a:br>
              <a:rPr lang="en-US" dirty="0"/>
            </a:br>
            <a:r>
              <a:rPr lang="en-US" dirty="0"/>
              <a:t>through nares</a:t>
            </a:r>
          </a:p>
          <a:p>
            <a:pPr eaLnBrk="1" hangingPunct="1">
              <a:defRPr/>
            </a:pPr>
            <a:r>
              <a:rPr lang="en-US" dirty="0"/>
              <a:t>Available in infant, child, and adult sizes</a:t>
            </a:r>
          </a:p>
          <a:p>
            <a:pPr eaLnBrk="1" hangingPunct="1">
              <a:defRPr/>
            </a:pPr>
            <a:r>
              <a:rPr lang="en-US" dirty="0"/>
              <a:t>Delivers a F</a:t>
            </a:r>
            <a:r>
              <a:rPr lang="en-US" cap="small" baseline="-25000" dirty="0"/>
              <a:t>i</a:t>
            </a:r>
            <a:r>
              <a:rPr lang="en-US" cap="small" dirty="0"/>
              <a:t>o</a:t>
            </a:r>
            <a:r>
              <a:rPr lang="en-US" baseline="-25000" dirty="0"/>
              <a:t>2</a:t>
            </a:r>
            <a:r>
              <a:rPr lang="en-US" dirty="0"/>
              <a:t> of 0.24 to 0.44</a:t>
            </a:r>
          </a:p>
          <a:p>
            <a:pPr lvl="1" eaLnBrk="1" hangingPunct="1">
              <a:buFont typeface="Wingdings" charset="2"/>
              <a:buChar char="Ø"/>
              <a:defRPr/>
            </a:pPr>
            <a:r>
              <a:rPr lang="en-US" dirty="0"/>
              <a:t>Oxygen flow rates of 1 to 6 L/min </a:t>
            </a:r>
          </a:p>
          <a:p>
            <a:pPr lvl="1" eaLnBrk="1" hangingPunct="1">
              <a:buFont typeface="Wingdings" charset="2"/>
              <a:buChar char="Ø"/>
              <a:defRPr/>
            </a:pPr>
            <a:r>
              <a:rPr lang="en-US" dirty="0"/>
              <a:t>0.25 to 2 L/min for neonates</a:t>
            </a:r>
          </a:p>
          <a:p>
            <a:pPr eaLnBrk="1" hangingPunct="1">
              <a:defRPr/>
            </a:pPr>
            <a:r>
              <a:rPr lang="en-US" dirty="0"/>
              <a:t>Delivered F</a:t>
            </a:r>
            <a:r>
              <a:rPr lang="en-US" cap="small" baseline="-25000" dirty="0"/>
              <a:t>i</a:t>
            </a:r>
            <a:r>
              <a:rPr lang="en-US" cap="small" dirty="0"/>
              <a:t>o</a:t>
            </a:r>
            <a:r>
              <a:rPr lang="en-US" baseline="-25000" dirty="0"/>
              <a:t>2</a:t>
            </a:r>
            <a:r>
              <a:rPr lang="en-US" dirty="0"/>
              <a:t> affected by</a:t>
            </a:r>
          </a:p>
          <a:p>
            <a:pPr lvl="1" eaLnBrk="1" hangingPunct="1">
              <a:defRPr/>
            </a:pPr>
            <a:r>
              <a:rPr lang="en-US" dirty="0"/>
              <a:t>respiratory rate </a:t>
            </a:r>
          </a:p>
          <a:p>
            <a:pPr lvl="1" eaLnBrk="1" hangingPunct="1">
              <a:defRPr/>
            </a:pPr>
            <a:r>
              <a:rPr lang="en-US" dirty="0"/>
              <a:t>tidal volume</a:t>
            </a:r>
          </a:p>
          <a:p>
            <a:pPr lvl="1" eaLnBrk="1" hangingPunct="1">
              <a:defRPr/>
            </a:pPr>
            <a:r>
              <a:rPr lang="en-US" dirty="0"/>
              <a:t>oxygen flow rate</a:t>
            </a:r>
          </a:p>
        </p:txBody>
      </p:sp>
      <p:sp>
        <p:nvSpPr>
          <p:cNvPr id="142" name="Oval 14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Block Arc 14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6" name="Freeform: Shape 14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48" name="Straight Connector 14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50" name="Freeform: Shape 14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6" name="Footer Placeholder 1"/>
          <p:cNvSpPr>
            <a:spLocks noGrp="1"/>
          </p:cNvSpPr>
          <p:nvPr>
            <p:ph type="ftr" sz="quarter" idx="11"/>
          </p:nvPr>
        </p:nvSpPr>
        <p:spPr>
          <a:xfrm>
            <a:off x="2045503" y="6356350"/>
            <a:ext cx="2752014" cy="365125"/>
          </a:xfrm>
        </p:spPr>
        <p:txBody>
          <a:bodyPr>
            <a:normAutofit/>
          </a:bodyPr>
          <a:lstStyle/>
          <a:p>
            <a:pPr>
              <a:lnSpc>
                <a:spcPct val="90000"/>
              </a:lnSpc>
              <a:spcAft>
                <a:spcPts val="600"/>
              </a:spcAft>
              <a:defRPr/>
            </a:pPr>
            <a:r>
              <a:rPr lang="en-US" dirty="0"/>
              <a:t>Copyright © 2018, Elsevier Inc. All Rights Reserved.</a:t>
            </a:r>
            <a:endParaRPr lang="en-US"/>
          </a:p>
        </p:txBody>
      </p:sp>
      <p:sp>
        <p:nvSpPr>
          <p:cNvPr id="46085" name="Slide Number Placeholder 2"/>
          <p:cNvSpPr>
            <a:spLocks noGrp="1"/>
          </p:cNvSpPr>
          <p:nvPr>
            <p:ph type="sldNum" sz="quarter" idx="12"/>
          </p:nvPr>
        </p:nvSpPr>
        <p:spPr bwMode="auto">
          <a:xfrm>
            <a:off x="7335078" y="6356350"/>
            <a:ext cx="118027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lnSpc>
                <a:spcPct val="90000"/>
              </a:lnSpc>
              <a:buSzTx/>
              <a:buFontTx/>
              <a:buNone/>
            </a:pPr>
            <a:fld id="{1A75384A-1558-4BAD-929B-A1D0F2261288}" type="slidenum">
              <a:rPr lang="en-US" altLang="en-US" sz="1800"/>
              <a:pPr>
                <a:lnSpc>
                  <a:spcPct val="90000"/>
                </a:lnSpc>
                <a:buSzTx/>
                <a:buFontTx/>
                <a:buNone/>
              </a:pPr>
              <a:t>41</a:t>
            </a:fld>
            <a:endParaRPr lang="en-US" altLang="en-US" sz="1800"/>
          </a:p>
        </p:txBody>
      </p:sp>
      <p:sp>
        <p:nvSpPr>
          <p:cNvPr id="152" name="Arc 15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4" name="Freeform: Shape 15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dirty="0"/>
              <a:t>Low Flow Nasal Cannula (Cont.)</a:t>
            </a:r>
          </a:p>
        </p:txBody>
      </p:sp>
      <p:sp>
        <p:nvSpPr>
          <p:cNvPr id="33795" name="Rectangle 3"/>
          <p:cNvSpPr>
            <a:spLocks noGrp="1" noChangeArrowheads="1"/>
          </p:cNvSpPr>
          <p:nvPr>
            <p:ph idx="1"/>
          </p:nvPr>
        </p:nvSpPr>
        <p:spPr/>
        <p:txBody>
          <a:bodyPr/>
          <a:lstStyle/>
          <a:p>
            <a:pPr eaLnBrk="1" hangingPunct="1">
              <a:defRPr/>
            </a:pPr>
            <a:r>
              <a:rPr lang="en-US" dirty="0"/>
              <a:t>Approximate F</a:t>
            </a:r>
            <a:r>
              <a:rPr lang="en-US" cap="small" baseline="-25000" dirty="0"/>
              <a:t>i</a:t>
            </a:r>
            <a:r>
              <a:rPr lang="en-US" cap="small" dirty="0"/>
              <a:t>o</a:t>
            </a:r>
            <a:r>
              <a:rPr lang="en-US" baseline="-25000" dirty="0"/>
              <a:t>2</a:t>
            </a:r>
            <a:r>
              <a:rPr lang="en-US" dirty="0"/>
              <a:t> </a:t>
            </a:r>
          </a:p>
          <a:p>
            <a:pPr lvl="1" eaLnBrk="1" hangingPunct="1">
              <a:defRPr/>
            </a:pPr>
            <a:r>
              <a:rPr lang="en-US" dirty="0"/>
              <a:t>1 L/min—0.24</a:t>
            </a:r>
          </a:p>
          <a:p>
            <a:pPr lvl="1" eaLnBrk="1" hangingPunct="1">
              <a:defRPr/>
            </a:pPr>
            <a:r>
              <a:rPr lang="en-US" dirty="0"/>
              <a:t>2 L/min—0.28</a:t>
            </a:r>
          </a:p>
          <a:p>
            <a:pPr lvl="1" eaLnBrk="1" hangingPunct="1">
              <a:defRPr/>
            </a:pPr>
            <a:r>
              <a:rPr lang="en-US" dirty="0"/>
              <a:t>3 L/min—0.32</a:t>
            </a:r>
          </a:p>
          <a:p>
            <a:pPr lvl="1" eaLnBrk="1" hangingPunct="1">
              <a:defRPr/>
            </a:pPr>
            <a:r>
              <a:rPr lang="en-US" dirty="0"/>
              <a:t>4 L/min—0.36</a:t>
            </a:r>
          </a:p>
          <a:p>
            <a:pPr lvl="1" eaLnBrk="1" hangingPunct="1">
              <a:defRPr/>
            </a:pPr>
            <a:r>
              <a:rPr lang="en-US" dirty="0"/>
              <a:t>5 L/min—0.40</a:t>
            </a:r>
          </a:p>
          <a:p>
            <a:pPr lvl="1" eaLnBrk="1" hangingPunct="1">
              <a:defRPr/>
            </a:pPr>
            <a:r>
              <a:rPr lang="en-US" dirty="0"/>
              <a:t>6 L/min—0.44</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4710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C4EE2DE1-E4BF-4191-9F4E-AEFAA5D840C6}" type="slidenum">
              <a:rPr lang="en-US" altLang="en-US" sz="1000"/>
              <a:pPr>
                <a:buSzTx/>
                <a:buFontTx/>
                <a:buNone/>
              </a:pPr>
              <a:t>42</a:t>
            </a:fld>
            <a:endParaRPr lang="en-US" altLang="en-US" sz="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0" name="Rectangle 2"/>
          <p:cNvSpPr>
            <a:spLocks noGrp="1" noChangeArrowheads="1"/>
          </p:cNvSpPr>
          <p:nvPr>
            <p:ph type="title"/>
          </p:nvPr>
        </p:nvSpPr>
        <p:spPr>
          <a:xfrm>
            <a:off x="442170" y="856180"/>
            <a:ext cx="3420438" cy="1128068"/>
          </a:xfrm>
        </p:spPr>
        <p:txBody>
          <a:bodyPr vert="horz" lIns="91440" tIns="45720" rIns="91440" bIns="45720" rtlCol="0" anchor="ctr">
            <a:normAutofit/>
          </a:bodyPr>
          <a:lstStyle/>
          <a:p>
            <a:pPr defTabSz="914400"/>
            <a:r>
              <a:rPr lang="en-US" altLang="en-US" sz="3500"/>
              <a:t>Low Flow Nasal Cannula (Cont.)</a:t>
            </a:r>
          </a:p>
        </p:txBody>
      </p:sp>
      <p:grpSp>
        <p:nvGrpSpPr>
          <p:cNvPr id="77" name="Group 76">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78" name="Rectangle 7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1" name="Rectangle 80">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090569"/>
            <a:ext cx="32232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131" name="Rectangle 3"/>
          <p:cNvSpPr>
            <a:spLocks noGrp="1" noChangeArrowheads="1"/>
          </p:cNvSpPr>
          <p:nvPr>
            <p:ph sz="half" idx="1"/>
          </p:nvPr>
        </p:nvSpPr>
        <p:spPr>
          <a:xfrm>
            <a:off x="443039" y="2330505"/>
            <a:ext cx="3419569" cy="3979585"/>
          </a:xfrm>
        </p:spPr>
        <p:txBody>
          <a:bodyPr vert="horz" lIns="91440" tIns="45720" rIns="91440" bIns="45720" rtlCol="0" anchor="ctr">
            <a:normAutofit/>
          </a:bodyPr>
          <a:lstStyle/>
          <a:p>
            <a:pPr indent="-228600" defTabSz="914400"/>
            <a:r>
              <a:rPr lang="en-US" altLang="en-US" sz="1700"/>
              <a:t>Common problems</a:t>
            </a:r>
          </a:p>
          <a:p>
            <a:pPr lvl="1" indent="-228600" defTabSz="914400"/>
            <a:r>
              <a:rPr lang="en-US" altLang="en-US" sz="1700"/>
              <a:t>Nasopharyngeal-mucosal irritation</a:t>
            </a:r>
          </a:p>
          <a:p>
            <a:pPr lvl="1" indent="-228600" defTabSz="914400"/>
            <a:r>
              <a:rPr lang="en-US" altLang="en-US" sz="1700"/>
              <a:t>Twisting of connective tubing</a:t>
            </a:r>
          </a:p>
          <a:p>
            <a:pPr lvl="1" indent="-228600" defTabSz="914400"/>
            <a:r>
              <a:rPr lang="en-US" altLang="en-US" sz="1700"/>
              <a:t>Skin irritation</a:t>
            </a:r>
          </a:p>
        </p:txBody>
      </p:sp>
      <p:sp>
        <p:nvSpPr>
          <p:cNvPr id="83" name="Rectangle 82">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513853"/>
            <a:ext cx="4507025"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134" name="Content Placeholder 9" descr="f004-011-9780323096218.jpg"/>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l="194" r="13839" b="-2"/>
          <a:stretch/>
        </p:blipFill>
        <p:spPr>
          <a:xfrm>
            <a:off x="4483341" y="799352"/>
            <a:ext cx="4069057" cy="5259296"/>
          </a:xfrm>
          <a:prstGeom prst="rect">
            <a:avLst/>
          </a:prstGeom>
        </p:spPr>
      </p:pic>
      <p:sp>
        <p:nvSpPr>
          <p:cNvPr id="7" name="Footer Placeholder 1"/>
          <p:cNvSpPr>
            <a:spLocks noGrp="1"/>
          </p:cNvSpPr>
          <p:nvPr>
            <p:ph type="ftr" sz="quarter" idx="11"/>
          </p:nvPr>
        </p:nvSpPr>
        <p:spPr>
          <a:xfrm>
            <a:off x="4264357" y="6492240"/>
            <a:ext cx="2288150" cy="365125"/>
          </a:xfrm>
        </p:spPr>
        <p:txBody>
          <a:bodyPr vert="horz" lIns="91440" tIns="45720" rIns="91440" bIns="45720" rtlCol="0" anchor="ctr">
            <a:normAutofit/>
          </a:bodyPr>
          <a:lstStyle/>
          <a:p>
            <a:pPr algn="l" eaLnBrk="1" fontAlgn="auto" hangingPunct="1">
              <a:lnSpc>
                <a:spcPct val="90000"/>
              </a:lnSpc>
              <a:spcBef>
                <a:spcPts val="0"/>
              </a:spcBef>
              <a:spcAft>
                <a:spcPts val="600"/>
              </a:spcAft>
              <a:defRPr/>
            </a:pPr>
            <a:r>
              <a:rPr lang="en-US" kern="1200">
                <a:solidFill>
                  <a:prstClr val="black">
                    <a:tint val="75000"/>
                  </a:prstClr>
                </a:solidFill>
                <a:latin typeface="Calibri" panose="020F0502020204030204"/>
                <a:ea typeface="+mn-ea"/>
                <a:cs typeface="+mn-cs"/>
              </a:rPr>
              <a:t>Copyright © 2018, Elsevier Inc. All Rights Reserved.</a:t>
            </a:r>
          </a:p>
        </p:txBody>
      </p:sp>
      <p:sp>
        <p:nvSpPr>
          <p:cNvPr id="48133" name="Slide Number Placeholder 2"/>
          <p:cNvSpPr>
            <a:spLocks noGrp="1"/>
          </p:cNvSpPr>
          <p:nvPr>
            <p:ph type="sldNum" sz="quarter" idx="12"/>
          </p:nvPr>
        </p:nvSpPr>
        <p:spPr bwMode="auto">
          <a:xfrm>
            <a:off x="7038802" y="6492240"/>
            <a:ext cx="791787"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fontAlgn="auto" hangingPunct="1">
              <a:spcBef>
                <a:spcPts val="0"/>
              </a:spcBef>
              <a:spcAft>
                <a:spcPts val="600"/>
              </a:spcAft>
              <a:buSzTx/>
              <a:buNone/>
              <a:defRPr/>
            </a:pPr>
            <a:fld id="{F5A1F21A-F3BC-4F77-93E7-19261CC77E12}" type="slidenum">
              <a:rPr lang="en-US" altLang="en-US" sz="1200">
                <a:solidFill>
                  <a:prstClr val="black">
                    <a:tint val="75000"/>
                  </a:prstClr>
                </a:solidFill>
                <a:latin typeface="Calibri" panose="020F0502020204030204"/>
              </a:rPr>
              <a:pPr eaLnBrk="1" fontAlgn="auto" hangingPunct="1">
                <a:spcBef>
                  <a:spcPts val="0"/>
                </a:spcBef>
                <a:spcAft>
                  <a:spcPts val="600"/>
                </a:spcAft>
                <a:buSzTx/>
                <a:buNone/>
                <a:defRPr/>
              </a:pPr>
              <a:t>43</a:t>
            </a:fld>
            <a:endParaRPr lang="en-US" altLang="en-US" sz="1200">
              <a:solidFill>
                <a:prstClr val="black">
                  <a:tint val="75000"/>
                </a:prstClr>
              </a:solidFill>
              <a:latin typeface="Calibri" panose="020F0502020204030204"/>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6"/>
          <p:cNvSpPr>
            <a:spLocks noGrp="1"/>
          </p:cNvSpPr>
          <p:nvPr>
            <p:ph type="title"/>
          </p:nvPr>
        </p:nvSpPr>
        <p:spPr/>
        <p:txBody>
          <a:bodyPr/>
          <a:lstStyle/>
          <a:p>
            <a:r>
              <a:rPr lang="en-US" altLang="en-US" dirty="0"/>
              <a:t>Oxygen-Conserving Devices</a:t>
            </a:r>
          </a:p>
        </p:txBody>
      </p:sp>
      <p:sp>
        <p:nvSpPr>
          <p:cNvPr id="49155" name="Content Placeholder 7"/>
          <p:cNvSpPr>
            <a:spLocks noGrp="1"/>
          </p:cNvSpPr>
          <p:nvPr>
            <p:ph idx="1"/>
          </p:nvPr>
        </p:nvSpPr>
        <p:spPr/>
        <p:txBody>
          <a:bodyPr/>
          <a:lstStyle/>
          <a:p>
            <a:r>
              <a:rPr lang="en-US" altLang="en-US" dirty="0"/>
              <a:t>Transtracheal oxygen (TTO) catheters</a:t>
            </a:r>
          </a:p>
          <a:p>
            <a:r>
              <a:rPr lang="en-US" altLang="en-US" dirty="0"/>
              <a:t>Reservoir cannulas</a:t>
            </a:r>
          </a:p>
          <a:p>
            <a:r>
              <a:rPr lang="en-US" altLang="en-US" dirty="0"/>
              <a:t>Pulse-demand oxygen delivery systems </a:t>
            </a:r>
          </a:p>
        </p:txBody>
      </p:sp>
      <p:sp>
        <p:nvSpPr>
          <p:cNvPr id="5" name="Footer Placeholder 4"/>
          <p:cNvSpPr>
            <a:spLocks noGrp="1"/>
          </p:cNvSpPr>
          <p:nvPr>
            <p:ph type="ftr" sz="quarter" idx="11"/>
          </p:nvPr>
        </p:nvSpPr>
        <p:spPr/>
        <p:txBody>
          <a:bodyPr/>
          <a:lstStyle/>
          <a:p>
            <a:pPr>
              <a:defRPr/>
            </a:pPr>
            <a:r>
              <a:rPr lang="en-US" dirty="0"/>
              <a:t>Copyright © 2018, Elsevier Inc. All Rights Reserved.</a:t>
            </a:r>
          </a:p>
        </p:txBody>
      </p:sp>
      <p:sp>
        <p:nvSpPr>
          <p:cNvPr id="4915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37316274-FBCA-4E1D-9A84-03444EF1D26B}" type="slidenum">
              <a:rPr lang="en-US" altLang="en-US" sz="1000"/>
              <a:pPr>
                <a:buSzTx/>
                <a:buFontTx/>
                <a:buNone/>
              </a:pPr>
              <a:t>44</a:t>
            </a:fld>
            <a:endParaRPr lang="en-US" altLang="en-US" sz="1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178" name="Rectangle 2"/>
          <p:cNvSpPr>
            <a:spLocks noGrp="1" noChangeArrowheads="1"/>
          </p:cNvSpPr>
          <p:nvPr>
            <p:ph type="title"/>
          </p:nvPr>
        </p:nvSpPr>
        <p:spPr>
          <a:xfrm>
            <a:off x="436234" y="349664"/>
            <a:ext cx="4384178" cy="1638377"/>
          </a:xfrm>
        </p:spPr>
        <p:txBody>
          <a:bodyPr vert="horz" lIns="91440" tIns="45720" rIns="91440" bIns="45720" rtlCol="0" anchor="b">
            <a:normAutofit/>
          </a:bodyPr>
          <a:lstStyle/>
          <a:p>
            <a:pPr defTabSz="914400"/>
            <a:r>
              <a:rPr lang="en-US" altLang="en-US" sz="4200"/>
              <a:t>Transtracheal Oxygen Catheter</a:t>
            </a:r>
          </a:p>
        </p:txBody>
      </p:sp>
      <p:sp>
        <p:nvSpPr>
          <p:cNvPr id="50180" name="Content Placeholder 1"/>
          <p:cNvSpPr>
            <a:spLocks noGrp="1"/>
          </p:cNvSpPr>
          <p:nvPr>
            <p:ph sz="half" idx="2"/>
          </p:nvPr>
        </p:nvSpPr>
        <p:spPr>
          <a:xfrm>
            <a:off x="440991" y="2620641"/>
            <a:ext cx="4378312" cy="3023702"/>
          </a:xfrm>
        </p:spPr>
        <p:txBody>
          <a:bodyPr vert="horz" lIns="91440" tIns="45720" rIns="91440" bIns="45720" rtlCol="0" anchor="ctr">
            <a:normAutofit/>
          </a:bodyPr>
          <a:lstStyle/>
          <a:p>
            <a:pPr indent="-228600" defTabSz="914400"/>
            <a:r>
              <a:rPr lang="en-US" altLang="en-US" sz="1700"/>
              <a:t>Oxygen delivered directly into the trachea</a:t>
            </a:r>
          </a:p>
          <a:p>
            <a:pPr indent="-228600" defTabSz="914400"/>
            <a:r>
              <a:rPr lang="en-US" altLang="en-US" sz="1700"/>
              <a:t>Can produce overall oxygen savings of 54% to 59% </a:t>
            </a:r>
          </a:p>
          <a:p>
            <a:pPr indent="-228600" defTabSz="914400"/>
            <a:r>
              <a:rPr lang="en-US" altLang="en-US" sz="1700"/>
              <a:t>Placement requires minor surgery</a:t>
            </a:r>
          </a:p>
          <a:p>
            <a:pPr indent="-228600" defTabSz="914400"/>
            <a:r>
              <a:rPr lang="en-US" altLang="en-US" sz="1700"/>
              <a:t>Routine care should include cleaning, lavage, and use of a cleaning rod to remove mucus</a:t>
            </a:r>
          </a:p>
        </p:txBody>
      </p:sp>
      <p:sp>
        <p:nvSpPr>
          <p:cNvPr id="79" name="Rectangle 78">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186644" y="1760836"/>
            <a:ext cx="524256" cy="88975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1585" y="399675"/>
            <a:ext cx="3485526"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179" name="Content Placeholder 8" descr="f004-013-9780323096218.jpg"/>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r="-2" b="569"/>
          <a:stretch/>
        </p:blipFill>
        <p:spPr>
          <a:xfrm>
            <a:off x="5566029" y="627954"/>
            <a:ext cx="3176637" cy="5353373"/>
          </a:xfrm>
          <a:prstGeom prst="rect">
            <a:avLst/>
          </a:prstGeom>
        </p:spPr>
      </p:pic>
      <p:sp>
        <p:nvSpPr>
          <p:cNvPr id="83" name="Rectangle 82">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765107" y="6150940"/>
            <a:ext cx="524256"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1"/>
          <p:cNvSpPr>
            <a:spLocks noGrp="1"/>
          </p:cNvSpPr>
          <p:nvPr>
            <p:ph type="ftr" sz="quarter" idx="11"/>
          </p:nvPr>
        </p:nvSpPr>
        <p:spPr>
          <a:xfrm>
            <a:off x="3028950" y="6492240"/>
            <a:ext cx="3086100" cy="365125"/>
          </a:xfrm>
        </p:spPr>
        <p:txBody>
          <a:bodyPr vert="horz" lIns="91440" tIns="45720" rIns="91440" bIns="45720" rtlCol="0" anchor="ctr">
            <a:normAutofit/>
          </a:bodyPr>
          <a:lstStyle/>
          <a:p>
            <a:pPr eaLnBrk="1" fontAlgn="auto" hangingPunct="1">
              <a:spcBef>
                <a:spcPts val="0"/>
              </a:spcBef>
              <a:spcAft>
                <a:spcPts val="600"/>
              </a:spcAft>
              <a:defRPr/>
            </a:pPr>
            <a:r>
              <a:rPr lang="en-US" sz="1100" kern="1200">
                <a:solidFill>
                  <a:prstClr val="black">
                    <a:tint val="75000"/>
                  </a:prstClr>
                </a:solidFill>
                <a:latin typeface="Calibri" panose="020F0502020204030204"/>
                <a:ea typeface="+mn-ea"/>
                <a:cs typeface="+mn-cs"/>
              </a:rPr>
              <a:t>Copyright © 2018, Elsevier Inc. All Rights Reserved.</a:t>
            </a:r>
          </a:p>
        </p:txBody>
      </p:sp>
      <p:sp>
        <p:nvSpPr>
          <p:cNvPr id="50182" name="Slide Number Placeholder 2"/>
          <p:cNvSpPr>
            <a:spLocks noGrp="1"/>
          </p:cNvSpPr>
          <p:nvPr>
            <p:ph type="sldNum" sz="quarter" idx="12"/>
          </p:nvPr>
        </p:nvSpPr>
        <p:spPr bwMode="auto">
          <a:xfrm>
            <a:off x="6457950" y="6492240"/>
            <a:ext cx="2057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eaLnBrk="1" fontAlgn="auto" hangingPunct="1">
              <a:spcBef>
                <a:spcPts val="0"/>
              </a:spcBef>
              <a:spcAft>
                <a:spcPts val="600"/>
              </a:spcAft>
              <a:buSzTx/>
              <a:buNone/>
              <a:defRPr/>
            </a:pPr>
            <a:fld id="{0F02720B-A099-49B8-8F43-8B510FC7D22A}" type="slidenum">
              <a:rPr lang="en-US" altLang="en-US" sz="1200">
                <a:solidFill>
                  <a:prstClr val="black">
                    <a:tint val="75000"/>
                  </a:prstClr>
                </a:solidFill>
                <a:latin typeface="Calibri" panose="020F0502020204030204"/>
              </a:rPr>
              <a:pPr eaLnBrk="1" fontAlgn="auto" hangingPunct="1">
                <a:spcBef>
                  <a:spcPts val="0"/>
                </a:spcBef>
                <a:spcAft>
                  <a:spcPts val="600"/>
                </a:spcAft>
                <a:buSzTx/>
                <a:buNone/>
                <a:defRPr/>
              </a:pPr>
              <a:t>45</a:t>
            </a:fld>
            <a:endParaRPr lang="en-US" altLang="en-US" sz="1200">
              <a:solidFill>
                <a:prstClr val="black">
                  <a:tint val="75000"/>
                </a:prstClr>
              </a:solidFill>
              <a:latin typeface="Calibri" panose="020F0502020204030204"/>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dirty="0"/>
              <a:t>Oxygen Conservation Devices</a:t>
            </a:r>
          </a:p>
        </p:txBody>
      </p:sp>
      <p:sp>
        <p:nvSpPr>
          <p:cNvPr id="47107" name="Rectangle 3"/>
          <p:cNvSpPr>
            <a:spLocks noGrp="1" noChangeArrowheads="1"/>
          </p:cNvSpPr>
          <p:nvPr>
            <p:ph idx="1"/>
          </p:nvPr>
        </p:nvSpPr>
        <p:spPr/>
        <p:txBody>
          <a:bodyPr/>
          <a:lstStyle/>
          <a:p>
            <a:pPr eaLnBrk="1" hangingPunct="1">
              <a:defRPr/>
            </a:pPr>
            <a:r>
              <a:rPr lang="en-US" dirty="0"/>
              <a:t>Reservoir nasal cannula</a:t>
            </a:r>
          </a:p>
          <a:p>
            <a:pPr lvl="1" eaLnBrk="1" hangingPunct="1">
              <a:defRPr/>
            </a:pPr>
            <a:r>
              <a:rPr lang="en-US" dirty="0"/>
              <a:t>Available in mustache cannula or pendent cannula</a:t>
            </a:r>
          </a:p>
          <a:p>
            <a:pPr lvl="1" eaLnBrk="1" hangingPunct="1">
              <a:defRPr/>
            </a:pPr>
            <a:r>
              <a:rPr lang="en-US" dirty="0"/>
              <a:t>Reservoir traps oxygen-rich gas from early portion of exhalation</a:t>
            </a:r>
          </a:p>
          <a:p>
            <a:pPr lvl="1" eaLnBrk="1" hangingPunct="1">
              <a:defRPr/>
            </a:pPr>
            <a:r>
              <a:rPr lang="en-US" dirty="0"/>
              <a:t>Oxygen is inspired with next breath</a:t>
            </a:r>
          </a:p>
          <a:p>
            <a:pPr lvl="1" eaLnBrk="1" hangingPunct="1">
              <a:defRPr/>
            </a:pPr>
            <a:r>
              <a:rPr lang="en-US" dirty="0"/>
              <a:t>Decreases flow rate of oxygen necessary to obtain required Sp</a:t>
            </a:r>
            <a:r>
              <a:rPr lang="en-US" cap="small" dirty="0"/>
              <a:t>o</a:t>
            </a:r>
            <a:r>
              <a:rPr lang="en-US" baseline="-25000" dirty="0"/>
              <a:t>2</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5222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FD8D0F1-DEC8-4C1A-B37D-76B2A87226DE}" type="slidenum">
              <a:rPr lang="en-US" altLang="en-US" sz="1000"/>
              <a:pPr>
                <a:buSzTx/>
                <a:buFontTx/>
                <a:buNone/>
              </a:pPr>
              <a:t>46</a:t>
            </a:fld>
            <a:endParaRPr lang="en-US" altLang="en-US" sz="1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a:t>Reservoir Nasal Cannula</a:t>
            </a:r>
          </a:p>
        </p:txBody>
      </p:sp>
      <p:sp>
        <p:nvSpPr>
          <p:cNvPr id="53251" name="Content Placeholder 2"/>
          <p:cNvSpPr>
            <a:spLocks noGrp="1"/>
          </p:cNvSpPr>
          <p:nvPr>
            <p:ph idx="1"/>
          </p:nvPr>
        </p:nvSpPr>
        <p:spPr/>
        <p:txBody>
          <a:bodyPr/>
          <a:lstStyle/>
          <a:p>
            <a:r>
              <a:rPr lang="en-US" altLang="en-US" dirty="0"/>
              <a:t>Two commercially available reservoir cannulas</a:t>
            </a:r>
          </a:p>
          <a:p>
            <a:pPr lvl="1"/>
            <a:r>
              <a:rPr lang="en-US" altLang="en-US" dirty="0"/>
              <a:t>Mustache cannula </a:t>
            </a:r>
          </a:p>
          <a:p>
            <a:pPr lvl="2"/>
            <a:r>
              <a:rPr lang="en-US" altLang="en-US" dirty="0"/>
              <a:t>Can hold about 20 mL of 100% oxygen   </a:t>
            </a:r>
          </a:p>
          <a:p>
            <a:pPr lvl="1"/>
            <a:r>
              <a:rPr lang="en-US" altLang="en-US" dirty="0"/>
              <a:t>Pendant cannula</a:t>
            </a:r>
          </a:p>
          <a:p>
            <a:pPr lvl="2"/>
            <a:r>
              <a:rPr lang="en-US" altLang="en-US" dirty="0"/>
              <a:t>Can hold nearly 40 mL of 100% oxygen</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5325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796581AC-41DF-433F-8AD3-973F4539E733}" type="slidenum">
              <a:rPr lang="en-US" altLang="en-US" sz="1000"/>
              <a:pPr>
                <a:buSzTx/>
                <a:buFontTx/>
                <a:buNone/>
              </a:pPr>
              <a:t>47</a:t>
            </a:fld>
            <a:endParaRPr lang="en-US" altLang="en-US" sz="1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a:t>Reservoir Nasal Cannula (Cont.)</a:t>
            </a:r>
          </a:p>
        </p:txBody>
      </p:sp>
      <p:pic>
        <p:nvPicPr>
          <p:cNvPr id="54277" name="Content Placeholder 9" descr="f004-014-9780323096218.jpg"/>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28650" y="3016368"/>
            <a:ext cx="3886200" cy="1969851"/>
          </a:xfrm>
        </p:spPr>
      </p:pic>
      <p:pic>
        <p:nvPicPr>
          <p:cNvPr id="54278" name="Content Placeholder 11" descr="f004-015-9780323096218.jp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29150" y="1864157"/>
            <a:ext cx="3886200" cy="4274273"/>
          </a:xfrm>
        </p:spPr>
      </p:pic>
      <p:sp>
        <p:nvSpPr>
          <p:cNvPr id="7" name="Footer Placeholder 1"/>
          <p:cNvSpPr>
            <a:spLocks noGrp="1"/>
          </p:cNvSpPr>
          <p:nvPr>
            <p:ph type="ftr" sz="quarter" idx="11"/>
          </p:nvPr>
        </p:nvSpPr>
        <p:spPr/>
        <p:txBody>
          <a:bodyPr/>
          <a:lstStyle/>
          <a:p>
            <a:pPr>
              <a:defRPr/>
            </a:pPr>
            <a:r>
              <a:rPr lang="en-US" dirty="0"/>
              <a:t>Copyright © 2018, Elsevier Inc. All Rights Reserved.</a:t>
            </a:r>
          </a:p>
        </p:txBody>
      </p:sp>
      <p:sp>
        <p:nvSpPr>
          <p:cNvPr id="5427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BCC976E0-61E8-4C32-9F24-C97FEDD81B13}" type="slidenum">
              <a:rPr lang="en-US" altLang="en-US" sz="1000"/>
              <a:pPr>
                <a:buSzTx/>
                <a:buFontTx/>
                <a:buNone/>
              </a:pPr>
              <a:t>48</a:t>
            </a:fld>
            <a:endParaRPr lang="en-US" altLang="en-US" sz="1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dirty="0"/>
              <a:t>Pulse Demand Oxygen Delivery System</a:t>
            </a:r>
          </a:p>
        </p:txBody>
      </p:sp>
      <p:sp>
        <p:nvSpPr>
          <p:cNvPr id="55299" name="Rectangle 3"/>
          <p:cNvSpPr>
            <a:spLocks noGrp="1" noChangeArrowheads="1"/>
          </p:cNvSpPr>
          <p:nvPr>
            <p:ph idx="1"/>
          </p:nvPr>
        </p:nvSpPr>
        <p:spPr>
          <a:xfrm>
            <a:off x="457200" y="1600200"/>
            <a:ext cx="8229600" cy="4648200"/>
          </a:xfrm>
        </p:spPr>
        <p:txBody>
          <a:bodyPr/>
          <a:lstStyle/>
          <a:p>
            <a:pPr eaLnBrk="1" hangingPunct="1"/>
            <a:r>
              <a:rPr lang="en-US" altLang="en-US" dirty="0"/>
              <a:t>Delivers oxygen only during inspiration</a:t>
            </a:r>
          </a:p>
          <a:p>
            <a:pPr eaLnBrk="1" hangingPunct="1"/>
            <a:r>
              <a:rPr lang="en-US" altLang="en-US" dirty="0"/>
              <a:t>Can be used with nasal cannulas, nasal catheters, and TTO catheters</a:t>
            </a:r>
          </a:p>
          <a:p>
            <a:pPr eaLnBrk="1" hangingPunct="1"/>
            <a:r>
              <a:rPr lang="en-US" altLang="en-US" dirty="0"/>
              <a:t>Delivers flows equivalent to 1 to 5 L/min</a:t>
            </a:r>
          </a:p>
          <a:p>
            <a:pPr eaLnBrk="1" hangingPunct="1"/>
            <a:r>
              <a:rPr lang="en-US" altLang="en-US" dirty="0"/>
              <a:t>Demand valve connects directly to the oxygen source (50 psig)</a:t>
            </a:r>
          </a:p>
          <a:p>
            <a:pPr lvl="1" eaLnBrk="1" hangingPunct="1"/>
            <a:r>
              <a:rPr lang="en-US" altLang="en-US" dirty="0"/>
              <a:t>Replaces the flowmeter used with continuous flow cannula </a:t>
            </a:r>
          </a:p>
          <a:p>
            <a:pPr eaLnBrk="1" hangingPunct="1"/>
            <a:r>
              <a:rPr lang="en-US" altLang="en-US" dirty="0"/>
              <a:t>Can function as pulsed or continuous flow sources of oxygen </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5530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828A69D-742B-4AE8-BE8C-697A1E187139}" type="slidenum">
              <a:rPr lang="en-US" altLang="en-US" sz="1000"/>
              <a:pPr>
                <a:buSzTx/>
                <a:buFontTx/>
                <a:buNone/>
              </a:pPr>
              <a:t>49</a:t>
            </a:fld>
            <a:endParaRPr lang="en-US" altLang="en-US" sz="1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1249362"/>
          </a:xfrm>
        </p:spPr>
        <p:txBody>
          <a:bodyPr/>
          <a:lstStyle/>
          <a:p>
            <a:r>
              <a:rPr lang="en-US" altLang="en-US" dirty="0"/>
              <a:t>Pulse Demand Oxygen </a:t>
            </a:r>
            <a:br>
              <a:rPr lang="en-US" altLang="en-US" dirty="0"/>
            </a:br>
            <a:r>
              <a:rPr lang="en-US" altLang="en-US" dirty="0"/>
              <a:t>Delivery System (Cont.)</a:t>
            </a:r>
          </a:p>
        </p:txBody>
      </p:sp>
      <p:pic>
        <p:nvPicPr>
          <p:cNvPr id="56325"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38928" y="1825625"/>
            <a:ext cx="5466143" cy="4351338"/>
          </a:xfrm>
        </p:spPr>
      </p:pic>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563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9FF5AE1-F7F4-47D1-9FF3-8CEA148E9FEC}" type="slidenum">
              <a:rPr lang="en-US" altLang="en-US" sz="1000"/>
              <a:pPr>
                <a:buSzTx/>
                <a:buFontTx/>
                <a:buNone/>
              </a:pPr>
              <a:t>50</a:t>
            </a:fld>
            <a:endParaRPr lang="en-US" altLang="en-US" sz="1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dirty="0"/>
              <a:t>Simple Oxygen Mask</a:t>
            </a:r>
          </a:p>
        </p:txBody>
      </p:sp>
      <p:sp>
        <p:nvSpPr>
          <p:cNvPr id="51203" name="Rectangle 3"/>
          <p:cNvSpPr>
            <a:spLocks noGrp="1" noChangeArrowheads="1"/>
          </p:cNvSpPr>
          <p:nvPr>
            <p:ph sz="half" idx="1"/>
          </p:nvPr>
        </p:nvSpPr>
        <p:spPr/>
        <p:txBody>
          <a:bodyPr/>
          <a:lstStyle/>
          <a:p>
            <a:pPr eaLnBrk="1" hangingPunct="1">
              <a:defRPr/>
            </a:pPr>
            <a:r>
              <a:rPr lang="en-US" dirty="0"/>
              <a:t>During inspiration, patient draws air from</a:t>
            </a:r>
          </a:p>
          <a:p>
            <a:pPr lvl="1" eaLnBrk="1" hangingPunct="1">
              <a:defRPr/>
            </a:pPr>
            <a:r>
              <a:rPr lang="en-US" dirty="0"/>
              <a:t>Tubing</a:t>
            </a:r>
          </a:p>
          <a:p>
            <a:pPr lvl="1" eaLnBrk="1" hangingPunct="1">
              <a:defRPr/>
            </a:pPr>
            <a:r>
              <a:rPr lang="en-US" dirty="0"/>
              <a:t>reservoir in the mask</a:t>
            </a:r>
          </a:p>
          <a:p>
            <a:pPr lvl="1" eaLnBrk="1" hangingPunct="1">
              <a:defRPr/>
            </a:pPr>
            <a:r>
              <a:rPr lang="en-US" dirty="0"/>
              <a:t>ports in side of the mask</a:t>
            </a:r>
          </a:p>
          <a:p>
            <a:pPr eaLnBrk="1" hangingPunct="1">
              <a:defRPr/>
            </a:pPr>
            <a:r>
              <a:rPr lang="en-US" dirty="0"/>
              <a:t>Delivers F</a:t>
            </a:r>
            <a:r>
              <a:rPr lang="en-US" cap="small" baseline="-25000" dirty="0"/>
              <a:t>i</a:t>
            </a:r>
            <a:r>
              <a:rPr lang="en-US" cap="small" dirty="0"/>
              <a:t>o</a:t>
            </a:r>
            <a:r>
              <a:rPr lang="en-US" baseline="-25000" dirty="0"/>
              <a:t>2</a:t>
            </a:r>
            <a:r>
              <a:rPr lang="en-US" dirty="0"/>
              <a:t> of 0.35 to 0.50 at flows of 5 to 10 L/min</a:t>
            </a:r>
          </a:p>
        </p:txBody>
      </p:sp>
      <p:pic>
        <p:nvPicPr>
          <p:cNvPr id="57350" name="Content Placeholder 9" descr="f004-017-9780323096218.jp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29150" y="2099537"/>
            <a:ext cx="3886200" cy="3803514"/>
          </a:xfrm>
        </p:spPr>
      </p:pic>
      <p:sp>
        <p:nvSpPr>
          <p:cNvPr id="7" name="Footer Placeholder 1"/>
          <p:cNvSpPr>
            <a:spLocks noGrp="1"/>
          </p:cNvSpPr>
          <p:nvPr>
            <p:ph type="ftr" sz="quarter" idx="11"/>
          </p:nvPr>
        </p:nvSpPr>
        <p:spPr/>
        <p:txBody>
          <a:bodyPr/>
          <a:lstStyle/>
          <a:p>
            <a:pPr>
              <a:defRPr/>
            </a:pPr>
            <a:r>
              <a:rPr lang="en-US" dirty="0"/>
              <a:t>Copyright © 2018, Elsevier Inc. All Rights Reserved.</a:t>
            </a:r>
          </a:p>
        </p:txBody>
      </p:sp>
      <p:sp>
        <p:nvSpPr>
          <p:cNvPr id="5734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19E4693-2E85-4CCE-B2B4-E74AD8ABAE24}" type="slidenum">
              <a:rPr lang="en-US" altLang="en-US" sz="1000"/>
              <a:pPr>
                <a:buSzTx/>
                <a:buFontTx/>
                <a:buNone/>
              </a:pPr>
              <a:t>51</a:t>
            </a:fld>
            <a:endParaRPr lang="en-US" altLang="en-US" sz="1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dirty="0"/>
              <a:t>Partial Rebreathing Mask</a:t>
            </a:r>
          </a:p>
        </p:txBody>
      </p:sp>
      <p:sp>
        <p:nvSpPr>
          <p:cNvPr id="52227" name="Rectangle 3"/>
          <p:cNvSpPr>
            <a:spLocks noGrp="1" noChangeArrowheads="1"/>
          </p:cNvSpPr>
          <p:nvPr>
            <p:ph sz="half" idx="1"/>
          </p:nvPr>
        </p:nvSpPr>
        <p:spPr>
          <a:xfrm>
            <a:off x="457200" y="1600200"/>
            <a:ext cx="3810000" cy="4525963"/>
          </a:xfrm>
        </p:spPr>
        <p:txBody>
          <a:bodyPr/>
          <a:lstStyle/>
          <a:p>
            <a:pPr eaLnBrk="1" hangingPunct="1">
              <a:defRPr/>
            </a:pPr>
            <a:r>
              <a:rPr lang="en-US" dirty="0"/>
              <a:t>Includes reservoir bag, but there are no values</a:t>
            </a:r>
          </a:p>
          <a:p>
            <a:pPr eaLnBrk="1" hangingPunct="1">
              <a:defRPr/>
            </a:pPr>
            <a:r>
              <a:rPr lang="en-US" dirty="0"/>
              <a:t>Delivers F</a:t>
            </a:r>
            <a:r>
              <a:rPr lang="en-US" cap="small" baseline="-25000" dirty="0"/>
              <a:t>i</a:t>
            </a:r>
            <a:r>
              <a:rPr lang="en-US" cap="small" dirty="0"/>
              <a:t>o</a:t>
            </a:r>
            <a:r>
              <a:rPr lang="en-US" baseline="-25000" dirty="0"/>
              <a:t>2 </a:t>
            </a:r>
            <a:r>
              <a:rPr lang="en-US" dirty="0"/>
              <a:t>of 0.40 to 0.60 at flows of 6 to 8 L/min </a:t>
            </a:r>
          </a:p>
          <a:p>
            <a:pPr eaLnBrk="1" hangingPunct="1">
              <a:defRPr/>
            </a:pPr>
            <a:r>
              <a:rPr lang="en-US" dirty="0"/>
              <a:t>Bag must be one-third to one-half full during inspiration</a:t>
            </a:r>
          </a:p>
        </p:txBody>
      </p:sp>
      <p:pic>
        <p:nvPicPr>
          <p:cNvPr id="58372"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495800" y="1981200"/>
            <a:ext cx="4473575" cy="3017838"/>
          </a:xfrm>
        </p:spPr>
      </p:pic>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5837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26CEFA13-DCBB-4B26-9DF4-3ED57D759D29}" type="slidenum">
              <a:rPr lang="en-US" altLang="en-US" sz="1000"/>
              <a:pPr>
                <a:buSzTx/>
                <a:buFontTx/>
                <a:buNone/>
              </a:pPr>
              <a:t>52</a:t>
            </a:fld>
            <a:endParaRPr lang="en-US" altLang="en-US" sz="1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dirty="0"/>
              <a:t>Nonrebreathing Mask</a:t>
            </a:r>
          </a:p>
        </p:txBody>
      </p:sp>
      <p:sp>
        <p:nvSpPr>
          <p:cNvPr id="60419" name="Rectangle 3"/>
          <p:cNvSpPr>
            <a:spLocks noGrp="1" noChangeArrowheads="1"/>
          </p:cNvSpPr>
          <p:nvPr>
            <p:ph idx="1"/>
          </p:nvPr>
        </p:nvSpPr>
        <p:spPr/>
        <p:txBody>
          <a:bodyPr/>
          <a:lstStyle/>
          <a:p>
            <a:pPr eaLnBrk="1" hangingPunct="1">
              <a:lnSpc>
                <a:spcPct val="90000"/>
              </a:lnSpc>
            </a:pPr>
            <a:r>
              <a:rPr lang="en-US" altLang="en-US" dirty="0"/>
              <a:t>Looks very similar to partial rebreathing masks except that </a:t>
            </a:r>
          </a:p>
          <a:p>
            <a:pPr lvl="1" eaLnBrk="1" hangingPunct="1">
              <a:lnSpc>
                <a:spcPct val="90000"/>
              </a:lnSpc>
            </a:pPr>
            <a:r>
              <a:rPr lang="en-US" altLang="en-US" dirty="0"/>
              <a:t>they have two types of valves attached to the mask.</a:t>
            </a:r>
          </a:p>
          <a:p>
            <a:pPr eaLnBrk="1" hangingPunct="1">
              <a:lnSpc>
                <a:spcPct val="90000"/>
              </a:lnSpc>
            </a:pPr>
            <a:r>
              <a:rPr lang="en-US" altLang="en-US" dirty="0"/>
              <a:t>Valve allows patient to pull oxygen from reservoir during inspiration</a:t>
            </a:r>
          </a:p>
          <a:p>
            <a:pPr eaLnBrk="1" hangingPunct="1">
              <a:lnSpc>
                <a:spcPct val="90000"/>
              </a:lnSpc>
            </a:pPr>
            <a:r>
              <a:rPr lang="en-US" altLang="en-US" dirty="0"/>
              <a:t>Same valve prevents patient from exhaling back into reservoir</a:t>
            </a:r>
          </a:p>
          <a:p>
            <a:pPr eaLnBrk="1" hangingPunct="1">
              <a:lnSpc>
                <a:spcPct val="90000"/>
              </a:lnSpc>
            </a:pPr>
            <a:r>
              <a:rPr lang="en-US" altLang="en-US" dirty="0"/>
              <a:t>Valve over exhalation ports on side of mask prevents air from being entrained during inspiration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6042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AC96417-D4D1-4E64-8494-642C615852BF}" type="slidenum">
              <a:rPr lang="en-US" altLang="en-US" sz="1000"/>
              <a:pPr>
                <a:buSzTx/>
                <a:buFontTx/>
                <a:buNone/>
              </a:pPr>
              <a:t>53</a:t>
            </a:fld>
            <a:endParaRPr lang="en-US" altLang="en-US" sz="1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dirty="0"/>
              <a:t>Nonrebreathing Mask (Cont.)</a:t>
            </a:r>
          </a:p>
        </p:txBody>
      </p:sp>
      <p:sp>
        <p:nvSpPr>
          <p:cNvPr id="54275" name="Rectangle 3"/>
          <p:cNvSpPr>
            <a:spLocks noGrp="1" noChangeArrowheads="1"/>
          </p:cNvSpPr>
          <p:nvPr>
            <p:ph idx="1"/>
          </p:nvPr>
        </p:nvSpPr>
        <p:spPr/>
        <p:txBody>
          <a:bodyPr/>
          <a:lstStyle/>
          <a:p>
            <a:pPr eaLnBrk="1" hangingPunct="1">
              <a:defRPr/>
            </a:pPr>
            <a:r>
              <a:rPr lang="en-US" dirty="0"/>
              <a:t>Delivers an F</a:t>
            </a:r>
            <a:r>
              <a:rPr lang="en-US" cap="small" baseline="-25000" dirty="0"/>
              <a:t>i</a:t>
            </a:r>
            <a:r>
              <a:rPr lang="en-US" cap="small" dirty="0"/>
              <a:t>o</a:t>
            </a:r>
            <a:r>
              <a:rPr lang="en-US" baseline="-25000" dirty="0"/>
              <a:t>2</a:t>
            </a:r>
            <a:r>
              <a:rPr lang="en-US" dirty="0"/>
              <a:t> of 0.60 to 0.80</a:t>
            </a:r>
          </a:p>
          <a:p>
            <a:pPr eaLnBrk="1" hangingPunct="1">
              <a:defRPr/>
            </a:pPr>
            <a:r>
              <a:rPr lang="en-US" dirty="0"/>
              <a:t>Flow rates must be adequate to prevent excessive deflation during inspiration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6246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EE15202-0876-4807-9D9C-A010F93FB89A}" type="slidenum">
              <a:rPr lang="en-US" altLang="en-US" sz="1000"/>
              <a:pPr>
                <a:buSzTx/>
                <a:buFontTx/>
                <a:buNone/>
              </a:pPr>
              <a:t>54</a:t>
            </a:fld>
            <a:endParaRPr lang="en-US" altLang="en-US" sz="1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en-US" dirty="0"/>
              <a:t>Air Entrainment Mask</a:t>
            </a:r>
          </a:p>
        </p:txBody>
      </p:sp>
      <p:sp>
        <p:nvSpPr>
          <p:cNvPr id="63491" name="Rectangle 3"/>
          <p:cNvSpPr>
            <a:spLocks noGrp="1" noChangeArrowheads="1"/>
          </p:cNvSpPr>
          <p:nvPr>
            <p:ph idx="1"/>
          </p:nvPr>
        </p:nvSpPr>
        <p:spPr>
          <a:xfrm>
            <a:off x="457200" y="1371600"/>
            <a:ext cx="8229600" cy="4754563"/>
          </a:xfrm>
        </p:spPr>
        <p:txBody>
          <a:bodyPr/>
          <a:lstStyle/>
          <a:p>
            <a:pPr eaLnBrk="1" hangingPunct="1"/>
            <a:r>
              <a:rPr lang="en-US" altLang="en-US" dirty="0"/>
              <a:t>Consists of a plastic mask connected to a jet nozzle, which is encased within a plastic housing that contains air entrainment ports.</a:t>
            </a:r>
          </a:p>
          <a:p>
            <a:pPr eaLnBrk="1" hangingPunct="1"/>
            <a:r>
              <a:rPr lang="en-US" altLang="en-US" dirty="0"/>
              <a:t>Oxygen and air mixes to obtain precise concentration</a:t>
            </a:r>
          </a:p>
          <a:p>
            <a:pPr lvl="1" eaLnBrk="1" hangingPunct="1"/>
            <a:r>
              <a:rPr lang="en-US" altLang="en-US" dirty="0"/>
              <a:t>Flow of oxygen to the nozzle is constant and set to a minimum value, usually 2 to 10 L/min.</a:t>
            </a:r>
          </a:p>
          <a:p>
            <a:pPr eaLnBrk="1" hangingPunct="1"/>
            <a:r>
              <a:rPr lang="en-US" altLang="en-US" dirty="0"/>
              <a:t>Primary application: to provide oxygen therapy for patients with COPD</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6349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5119F27-9634-4E4B-9E7F-4D56C1E2A905}" type="slidenum">
              <a:rPr lang="en-US" altLang="en-US" sz="1000"/>
              <a:pPr>
                <a:buSzTx/>
                <a:buFontTx/>
                <a:buNone/>
              </a:pPr>
              <a:t>55</a:t>
            </a:fld>
            <a:endParaRPr lang="en-US" altLang="en-US" sz="1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a:t>Air Entrainment Mask (Cont.)</a:t>
            </a:r>
          </a:p>
        </p:txBody>
      </p:sp>
      <p:pic>
        <p:nvPicPr>
          <p:cNvPr id="64515"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219200" y="1295401"/>
            <a:ext cx="6950075" cy="4800600"/>
          </a:xfrm>
        </p:spPr>
      </p:pic>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6451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2B85732-5484-46DE-964C-A850587C4BDB}" type="slidenum">
              <a:rPr lang="en-US" altLang="en-US" sz="1000"/>
              <a:pPr>
                <a:buSzTx/>
                <a:buFontTx/>
                <a:buNone/>
              </a:pPr>
              <a:t>56</a:t>
            </a:fld>
            <a:endParaRPr lang="en-US" altLang="en-US" sz="1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dirty="0"/>
              <a:t>Air:Oxygen Ratios </a:t>
            </a:r>
          </a:p>
        </p:txBody>
      </p:sp>
      <p:sp>
        <p:nvSpPr>
          <p:cNvPr id="6" name="Footer Placeholder 1"/>
          <p:cNvSpPr>
            <a:spLocks noGrp="1"/>
          </p:cNvSpPr>
          <p:nvPr>
            <p:ph type="ftr" sz="quarter" idx="10"/>
          </p:nvPr>
        </p:nvSpPr>
        <p:spPr/>
        <p:txBody>
          <a:bodyPr/>
          <a:lstStyle/>
          <a:p>
            <a:pPr>
              <a:defRPr/>
            </a:pPr>
            <a:r>
              <a:rPr lang="en-US" dirty="0"/>
              <a:t>Copyright © 2018, Elsevier Inc. All Rights Reserved.</a:t>
            </a:r>
          </a:p>
        </p:txBody>
      </p:sp>
      <p:sp>
        <p:nvSpPr>
          <p:cNvPr id="65570"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996EDCE8-0D16-4E9A-B232-CBA385DE7906}" type="slidenum">
              <a:rPr lang="en-US" altLang="en-US" sz="1000"/>
              <a:pPr>
                <a:buSzTx/>
                <a:buFontTx/>
                <a:buNone/>
              </a:pPr>
              <a:t>57</a:t>
            </a:fld>
            <a:endParaRPr lang="en-US" altLang="en-US" sz="1000" dirty="0"/>
          </a:p>
        </p:txBody>
      </p:sp>
      <p:graphicFrame>
        <p:nvGraphicFramePr>
          <p:cNvPr id="46118" name="Group 38"/>
          <p:cNvGraphicFramePr>
            <a:graphicFrameLocks noGrp="1"/>
          </p:cNvGraphicFramePr>
          <p:nvPr/>
        </p:nvGraphicFramePr>
        <p:xfrm>
          <a:off x="457200" y="1600201"/>
          <a:ext cx="8229600" cy="4572001"/>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16231">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F</a:t>
                      </a:r>
                      <a:r>
                        <a:rPr kumimoji="0" lang="en-US" altLang="en-US" sz="2800" b="0" i="0" u="none" strike="noStrike" cap="none" normalizeH="0" baseline="-25000" dirty="0">
                          <a:ln>
                            <a:noFill/>
                          </a:ln>
                          <a:solidFill>
                            <a:schemeClr val="tx1"/>
                          </a:solidFill>
                          <a:effectLst/>
                          <a:latin typeface="Arial" charset="0"/>
                        </a:rPr>
                        <a:t>I</a:t>
                      </a:r>
                      <a:r>
                        <a:rPr kumimoji="0" lang="en-US" altLang="en-US" sz="2800" b="0" i="0" u="none" strike="noStrike" cap="none" normalizeH="0" baseline="0" dirty="0">
                          <a:ln>
                            <a:noFill/>
                          </a:ln>
                          <a:solidFill>
                            <a:schemeClr val="tx1"/>
                          </a:solidFill>
                          <a:effectLst/>
                          <a:latin typeface="Arial" charset="0"/>
                        </a:rPr>
                        <a:t>O</a:t>
                      </a:r>
                      <a:r>
                        <a:rPr kumimoji="0" lang="en-US" altLang="en-US" sz="2800" b="0" i="0" u="none" strike="noStrike" cap="none" normalizeH="0" baseline="-25000" dirty="0">
                          <a:ln>
                            <a:noFill/>
                          </a:ln>
                          <a:solidFill>
                            <a:schemeClr val="tx1"/>
                          </a:solidFill>
                          <a:effectLst/>
                          <a:latin typeface="Arial" charset="0"/>
                        </a:rPr>
                        <a:t>2</a:t>
                      </a:r>
                      <a:endParaRPr kumimoji="0" lang="en-US" altLang="en-US" sz="2800" b="0" i="0" u="none" strike="noStrike" cap="none" normalizeH="0" baseline="0" dirty="0">
                        <a:ln>
                          <a:noFill/>
                        </a:ln>
                        <a:solidFill>
                          <a:schemeClr val="tx1"/>
                        </a:solidFill>
                        <a:effectLst/>
                        <a:latin typeface="Arial" charset="0"/>
                      </a:endParaRP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err="1">
                          <a:ln>
                            <a:noFill/>
                          </a:ln>
                          <a:solidFill>
                            <a:schemeClr val="tx1"/>
                          </a:solidFill>
                          <a:effectLst/>
                          <a:latin typeface="Arial" charset="0"/>
                        </a:rPr>
                        <a:t>Air:oxygen</a:t>
                      </a:r>
                      <a:r>
                        <a:rPr kumimoji="0" lang="en-US" altLang="en-US" sz="2800" b="0" i="0" u="none" strike="noStrike" cap="none" normalizeH="0" baseline="0" dirty="0">
                          <a:ln>
                            <a:noFill/>
                          </a:ln>
                          <a:solidFill>
                            <a:schemeClr val="tx1"/>
                          </a:solidFill>
                          <a:effectLst/>
                          <a:latin typeface="Arial" charset="0"/>
                        </a:rPr>
                        <a:t> ratio</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Total parts</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9615">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0.24</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25:1</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26</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32693">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0.28</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10:1</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11</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1154">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0.30</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8:1</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9</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29615">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0.35</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5:1</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6</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32693">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0.40</a:t>
                      </a:r>
                    </a:p>
                  </a:txBody>
                  <a:tcPr marT="45712" marB="457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3:1</a:t>
                      </a:r>
                    </a:p>
                  </a:txBody>
                  <a:tcPr marT="45712" marB="4571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buSzPct val="60000"/>
                        <a:buFont typeface="Wingdings 2" charset="2"/>
                        <a:defRPr sz="2400">
                          <a:solidFill>
                            <a:schemeClr val="tx1"/>
                          </a:solidFill>
                          <a:latin typeface="Arial" charset="0"/>
                        </a:defRPr>
                      </a:lvl1pPr>
                      <a:lvl2pPr marL="742950" indent="-285750" eaLnBrk="0" hangingPunct="0">
                        <a:buSzPct val="80000"/>
                        <a:buFont typeface="Wingdings" charset="2"/>
                        <a:defRPr sz="2000">
                          <a:solidFill>
                            <a:schemeClr val="tx1"/>
                          </a:solidFill>
                          <a:latin typeface="Arial" charset="0"/>
                        </a:defRPr>
                      </a:lvl2pPr>
                      <a:lvl3pPr marL="1143000" indent="-228600" eaLnBrk="0" hangingPunct="0">
                        <a:buSzPct val="115000"/>
                        <a:buFont typeface="Arial" charset="0"/>
                        <a:defRPr>
                          <a:solidFill>
                            <a:schemeClr val="tx1"/>
                          </a:solidFill>
                          <a:latin typeface="Arial" charset="0"/>
                        </a:defRPr>
                      </a:lvl3pPr>
                      <a:lvl4pPr marL="1600200" indent="-228600" eaLnBrk="0" hangingPunct="0">
                        <a:buSzPct val="75000"/>
                        <a:buFont typeface="Wingdings 3" charset="2"/>
                        <a:defRPr sz="1400">
                          <a:solidFill>
                            <a:schemeClr val="tx1"/>
                          </a:solidFill>
                          <a:latin typeface="Arial" charset="0"/>
                        </a:defRPr>
                      </a:lvl4pPr>
                      <a:lvl5pPr marL="2057400" indent="-228600" eaLnBrk="0" hangingPunct="0">
                        <a:buFont typeface="Arial" charset="0"/>
                        <a:defRPr sz="1400">
                          <a:solidFill>
                            <a:schemeClr val="tx1"/>
                          </a:solidFill>
                          <a:latin typeface="Arial" charset="0"/>
                        </a:defRPr>
                      </a:lvl5pPr>
                      <a:lvl6pPr marL="2514600" indent="-228600" eaLnBrk="0" fontAlgn="base" hangingPunct="0">
                        <a:spcBef>
                          <a:spcPct val="20000"/>
                        </a:spcBef>
                        <a:spcAft>
                          <a:spcPct val="0"/>
                        </a:spcAft>
                        <a:buFont typeface="Arial" charset="0"/>
                        <a:defRPr sz="1400">
                          <a:solidFill>
                            <a:schemeClr val="tx1"/>
                          </a:solidFill>
                          <a:latin typeface="Arial" charset="0"/>
                        </a:defRPr>
                      </a:lvl6pPr>
                      <a:lvl7pPr marL="2971800" indent="-228600" eaLnBrk="0" fontAlgn="base" hangingPunct="0">
                        <a:spcBef>
                          <a:spcPct val="20000"/>
                        </a:spcBef>
                        <a:spcAft>
                          <a:spcPct val="0"/>
                        </a:spcAft>
                        <a:buFont typeface="Arial" charset="0"/>
                        <a:defRPr sz="1400">
                          <a:solidFill>
                            <a:schemeClr val="tx1"/>
                          </a:solidFill>
                          <a:latin typeface="Arial" charset="0"/>
                        </a:defRPr>
                      </a:lvl7pPr>
                      <a:lvl8pPr marL="3429000" indent="-228600" eaLnBrk="0" fontAlgn="base" hangingPunct="0">
                        <a:spcBef>
                          <a:spcPct val="20000"/>
                        </a:spcBef>
                        <a:spcAft>
                          <a:spcPct val="0"/>
                        </a:spcAft>
                        <a:buFont typeface="Arial" charset="0"/>
                        <a:defRPr sz="1400">
                          <a:solidFill>
                            <a:schemeClr val="tx1"/>
                          </a:solidFill>
                          <a:latin typeface="Arial" charset="0"/>
                        </a:defRPr>
                      </a:lvl8pPr>
                      <a:lvl9pPr marL="3886200" indent="-228600" eaLnBrk="0" fontAlgn="base" hangingPunct="0">
                        <a:spcBef>
                          <a:spcPct val="20000"/>
                        </a:spcBef>
                        <a:spcAft>
                          <a:spcPct val="0"/>
                        </a:spcAft>
                        <a:buFont typeface="Arial" charset="0"/>
                        <a:defRPr sz="1400">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dirty="0">
                          <a:ln>
                            <a:noFill/>
                          </a:ln>
                          <a:solidFill>
                            <a:schemeClr val="tx1"/>
                          </a:solidFill>
                          <a:effectLst/>
                          <a:latin typeface="Arial" charset="0"/>
                        </a:rPr>
                        <a:t>4</a:t>
                      </a:r>
                    </a:p>
                  </a:txBody>
                  <a:tcPr marT="45712" marB="457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a:t>High-Flow Nasal Cannulas </a:t>
            </a:r>
          </a:p>
        </p:txBody>
      </p:sp>
      <p:sp>
        <p:nvSpPr>
          <p:cNvPr id="66563" name="Content Placeholder 5"/>
          <p:cNvSpPr>
            <a:spLocks noGrp="1"/>
          </p:cNvSpPr>
          <p:nvPr>
            <p:ph idx="1"/>
          </p:nvPr>
        </p:nvSpPr>
        <p:spPr/>
        <p:txBody>
          <a:bodyPr/>
          <a:lstStyle/>
          <a:p>
            <a:r>
              <a:rPr lang="en-US" altLang="en-US" dirty="0"/>
              <a:t>High-flow nasal cannula (HFNC) systems </a:t>
            </a:r>
          </a:p>
          <a:p>
            <a:pPr lvl="1"/>
            <a:r>
              <a:rPr lang="en-US" altLang="en-US" dirty="0"/>
              <a:t>Can achieve high F</a:t>
            </a:r>
            <a:r>
              <a:rPr lang="en-US" altLang="en-US" baseline="-25000" dirty="0"/>
              <a:t>I</a:t>
            </a:r>
            <a:r>
              <a:rPr lang="en-US" altLang="en-US" dirty="0"/>
              <a:t>O</a:t>
            </a:r>
            <a:r>
              <a:rPr lang="en-US" altLang="en-US" baseline="-25000" dirty="0"/>
              <a:t>2</a:t>
            </a:r>
            <a:r>
              <a:rPr lang="en-US" altLang="en-US" dirty="0"/>
              <a:t> levels by washing out CO</a:t>
            </a:r>
            <a:r>
              <a:rPr lang="en-US" altLang="en-US" baseline="-25000" dirty="0"/>
              <a:t>2</a:t>
            </a:r>
            <a:r>
              <a:rPr lang="en-US" altLang="en-US" dirty="0"/>
              <a:t> from the nasopharyngeal dead space and generating gas flows that exceed the inspiratory flow needs of most patients.</a:t>
            </a:r>
          </a:p>
          <a:p>
            <a:pPr lvl="1"/>
            <a:r>
              <a:rPr lang="en-US" altLang="en-US" dirty="0"/>
              <a:t>Include a patient interface, a gas delivery device to control oxygen flow, and a humidifier. </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665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39B06CD8-6DF3-48B5-8947-DC67E6A254C7}" type="slidenum">
              <a:rPr lang="en-US" altLang="en-US" sz="1000"/>
              <a:pPr>
                <a:buSzTx/>
                <a:buFontTx/>
                <a:buNone/>
              </a:pPr>
              <a:t>58</a:t>
            </a:fld>
            <a:endParaRPr lang="en-US" altLang="en-US" sz="1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457200" y="274638"/>
            <a:ext cx="8229600" cy="868362"/>
          </a:xfrm>
        </p:spPr>
        <p:txBody>
          <a:bodyPr/>
          <a:lstStyle/>
          <a:p>
            <a:r>
              <a:rPr lang="en-US" altLang="en-US" dirty="0"/>
              <a:t>High-Flow Nasal Cannulas (Cont.)</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6758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2C171FD7-3DBC-43C1-9071-6E717C9996A1}" type="slidenum">
              <a:rPr lang="en-US" altLang="en-US" sz="1000"/>
              <a:pPr>
                <a:buSzTx/>
                <a:buFontTx/>
                <a:buNone/>
              </a:pPr>
              <a:t>59</a:t>
            </a:fld>
            <a:endParaRPr lang="en-US" altLang="en-US" sz="10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1600200"/>
            <a:ext cx="4876800" cy="3972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en-US" dirty="0"/>
              <a:t>Oxygen Hoods</a:t>
            </a:r>
          </a:p>
        </p:txBody>
      </p:sp>
      <p:sp>
        <p:nvSpPr>
          <p:cNvPr id="60419" name="Rectangle 3"/>
          <p:cNvSpPr>
            <a:spLocks noGrp="1" noChangeArrowheads="1"/>
          </p:cNvSpPr>
          <p:nvPr>
            <p:ph idx="1"/>
          </p:nvPr>
        </p:nvSpPr>
        <p:spPr/>
        <p:txBody>
          <a:bodyPr/>
          <a:lstStyle/>
          <a:p>
            <a:pPr eaLnBrk="1" hangingPunct="1">
              <a:defRPr/>
            </a:pPr>
            <a:r>
              <a:rPr lang="en-US" dirty="0"/>
              <a:t>Used to deliver supplemental oxygen to infants</a:t>
            </a:r>
          </a:p>
          <a:p>
            <a:pPr lvl="1" eaLnBrk="1" hangingPunct="1">
              <a:buFont typeface="Wingdings" charset="2"/>
              <a:buChar char="Ø"/>
              <a:defRPr/>
            </a:pPr>
            <a:r>
              <a:rPr lang="en-US" dirty="0"/>
              <a:t>Maintaining a relatively constant F</a:t>
            </a:r>
            <a:r>
              <a:rPr lang="en-US" baseline="-25000" dirty="0"/>
              <a:t>I</a:t>
            </a:r>
            <a:r>
              <a:rPr lang="en-US" dirty="0"/>
              <a:t>O</a:t>
            </a:r>
            <a:r>
              <a:rPr lang="en-US" baseline="-25000" dirty="0"/>
              <a:t>2</a:t>
            </a:r>
            <a:r>
              <a:rPr lang="en-US" dirty="0"/>
              <a:t> </a:t>
            </a:r>
          </a:p>
          <a:p>
            <a:pPr eaLnBrk="1" hangingPunct="1">
              <a:buFont typeface="Wingdings 2" charset="2"/>
              <a:buChar char=""/>
              <a:defRPr/>
            </a:pPr>
            <a:r>
              <a:rPr lang="en-US" dirty="0"/>
              <a:t>The F</a:t>
            </a:r>
            <a:r>
              <a:rPr lang="en-US" cap="small" baseline="-25000" dirty="0"/>
              <a:t>i</a:t>
            </a:r>
            <a:r>
              <a:rPr lang="en-US" cap="small" dirty="0"/>
              <a:t>o</a:t>
            </a:r>
            <a:r>
              <a:rPr lang="en-US" baseline="-25000" dirty="0"/>
              <a:t>2 </a:t>
            </a:r>
            <a:r>
              <a:rPr lang="en-US" dirty="0"/>
              <a:t>should be monitored at same level as infant’s nose</a:t>
            </a:r>
          </a:p>
          <a:p>
            <a:pPr eaLnBrk="1" hangingPunct="1">
              <a:defRPr/>
            </a:pPr>
            <a:r>
              <a:rPr lang="en-US" dirty="0"/>
              <a:t>Noise levels inside hood can be problematic</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6861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B954184A-333E-4039-94B9-ECD6AF2E3FAC}" type="slidenum">
              <a:rPr lang="en-US" altLang="en-US" sz="1000"/>
              <a:pPr>
                <a:buSzTx/>
                <a:buFontTx/>
                <a:buNone/>
              </a:pPr>
              <a:t>60</a:t>
            </a:fld>
            <a:endParaRPr lang="en-US" altLang="en-US" sz="10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dirty="0"/>
              <a:t>Oxygen Hoods (Cont.)</a:t>
            </a:r>
          </a:p>
        </p:txBody>
      </p:sp>
      <p:pic>
        <p:nvPicPr>
          <p:cNvPr id="69637" name="Content Placeholder 8" descr="f004-022-9780323096218.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81215" y="1825625"/>
            <a:ext cx="7381569" cy="4351338"/>
          </a:xfrm>
        </p:spPr>
      </p:pic>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6963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B2C41C2E-8F20-4980-8818-65AEB0AFFE42}" type="slidenum">
              <a:rPr lang="en-US" altLang="en-US" sz="1000"/>
              <a:pPr>
                <a:buSzTx/>
                <a:buFontTx/>
                <a:buNone/>
              </a:pPr>
              <a:t>61</a:t>
            </a:fld>
            <a:endParaRPr lang="en-US" alt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ltLang="en-US" dirty="0"/>
              <a:t>Incubators</a:t>
            </a:r>
          </a:p>
        </p:txBody>
      </p:sp>
      <p:sp>
        <p:nvSpPr>
          <p:cNvPr id="62467" name="Rectangle 3"/>
          <p:cNvSpPr>
            <a:spLocks noGrp="1" noChangeArrowheads="1"/>
          </p:cNvSpPr>
          <p:nvPr>
            <p:ph idx="1"/>
          </p:nvPr>
        </p:nvSpPr>
        <p:spPr>
          <a:xfrm>
            <a:off x="457200" y="1371600"/>
            <a:ext cx="8229600" cy="4724400"/>
          </a:xfrm>
        </p:spPr>
        <p:txBody>
          <a:bodyPr/>
          <a:lstStyle/>
          <a:p>
            <a:pPr eaLnBrk="1" hangingPunct="1">
              <a:defRPr/>
            </a:pPr>
            <a:r>
              <a:rPr lang="en-US" dirty="0"/>
              <a:t>Regulate temperature, humidity, and F</a:t>
            </a:r>
            <a:r>
              <a:rPr lang="en-US" cap="small" baseline="-25000" dirty="0"/>
              <a:t>i</a:t>
            </a:r>
            <a:r>
              <a:rPr lang="en-US" cap="small" dirty="0"/>
              <a:t>o</a:t>
            </a:r>
            <a:r>
              <a:rPr lang="en-US" baseline="-25000" dirty="0"/>
              <a:t>2</a:t>
            </a:r>
            <a:r>
              <a:rPr lang="en-US" dirty="0"/>
              <a:t> of infants’ environment</a:t>
            </a:r>
          </a:p>
          <a:p>
            <a:pPr eaLnBrk="1" hangingPunct="1">
              <a:defRPr/>
            </a:pPr>
            <a:r>
              <a:rPr lang="en-US" dirty="0"/>
              <a:t>Include port to regulate F</a:t>
            </a:r>
            <a:r>
              <a:rPr lang="en-US" cap="small" baseline="-25000" dirty="0"/>
              <a:t>i</a:t>
            </a:r>
            <a:r>
              <a:rPr lang="en-US" cap="small" dirty="0"/>
              <a:t>o</a:t>
            </a:r>
            <a:r>
              <a:rPr lang="en-US" baseline="-25000" dirty="0"/>
              <a:t>2</a:t>
            </a:r>
            <a:endParaRPr lang="en-US" dirty="0"/>
          </a:p>
          <a:p>
            <a:pPr lvl="1" eaLnBrk="1" hangingPunct="1">
              <a:defRPr/>
            </a:pPr>
            <a:r>
              <a:rPr lang="en-US" dirty="0"/>
              <a:t>if port is open, F</a:t>
            </a:r>
            <a:r>
              <a:rPr lang="en-US" cap="small" baseline="-25000" dirty="0"/>
              <a:t>i</a:t>
            </a:r>
            <a:r>
              <a:rPr lang="en-US" cap="small" dirty="0"/>
              <a:t>o</a:t>
            </a:r>
            <a:r>
              <a:rPr lang="en-US" baseline="-25000" dirty="0"/>
              <a:t>2</a:t>
            </a:r>
            <a:r>
              <a:rPr lang="en-US" dirty="0"/>
              <a:t> is 0.40 or less</a:t>
            </a:r>
          </a:p>
          <a:p>
            <a:pPr lvl="1" eaLnBrk="1" hangingPunct="1">
              <a:defRPr/>
            </a:pPr>
            <a:r>
              <a:rPr lang="en-US" dirty="0"/>
              <a:t>if port is closed, F</a:t>
            </a:r>
            <a:r>
              <a:rPr lang="en-US" cap="small" baseline="-25000" dirty="0"/>
              <a:t>i</a:t>
            </a:r>
            <a:r>
              <a:rPr lang="en-US" cap="small" dirty="0"/>
              <a:t>o</a:t>
            </a:r>
            <a:r>
              <a:rPr lang="en-US" baseline="-25000" dirty="0"/>
              <a:t>2</a:t>
            </a:r>
            <a:r>
              <a:rPr lang="en-US" dirty="0"/>
              <a:t> is 0.40 or higher</a:t>
            </a:r>
          </a:p>
          <a:p>
            <a:pPr eaLnBrk="1" hangingPunct="1">
              <a:defRPr/>
            </a:pPr>
            <a:r>
              <a:rPr lang="en-US" dirty="0"/>
              <a:t>F</a:t>
            </a:r>
            <a:r>
              <a:rPr lang="en-US" cap="small" baseline="-25000" dirty="0"/>
              <a:t>i</a:t>
            </a:r>
            <a:r>
              <a:rPr lang="en-US" cap="small" dirty="0"/>
              <a:t>o</a:t>
            </a:r>
            <a:r>
              <a:rPr lang="en-US" baseline="-25000" dirty="0"/>
              <a:t>2</a:t>
            </a:r>
            <a:r>
              <a:rPr lang="en-US" dirty="0"/>
              <a:t> inside incubator can vary significantly due to opening chamber for nursing care</a:t>
            </a:r>
          </a:p>
          <a:p>
            <a:pPr eaLnBrk="1" hangingPunct="1">
              <a:defRPr/>
            </a:pPr>
            <a:r>
              <a:rPr lang="en-US" dirty="0"/>
              <a:t>Hood inside incubator may be necessary to maintain consistent F</a:t>
            </a:r>
            <a:r>
              <a:rPr lang="en-US" cap="small" baseline="-25000" dirty="0"/>
              <a:t>i</a:t>
            </a:r>
            <a:r>
              <a:rPr lang="en-US" cap="small" dirty="0"/>
              <a:t>o</a:t>
            </a:r>
            <a:r>
              <a:rPr lang="en-US" baseline="-25000" dirty="0"/>
              <a:t>2</a:t>
            </a:r>
            <a:endParaRPr lang="en-US" dirty="0"/>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066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2DA0808C-B53A-4DB5-A1CA-5B4267EC73B5}" type="slidenum">
              <a:rPr lang="en-US" altLang="en-US" sz="1000"/>
              <a:pPr>
                <a:buSzTx/>
                <a:buFontTx/>
                <a:buNone/>
              </a:pPr>
              <a:t>62</a:t>
            </a:fld>
            <a:endParaRPr lang="en-US" alt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en-US" dirty="0"/>
              <a:t>Incubators (Cont.)</a:t>
            </a:r>
          </a:p>
        </p:txBody>
      </p:sp>
      <p:pic>
        <p:nvPicPr>
          <p:cNvPr id="71685" name="Content Placeholder 8" descr="f004-023-9780323096218.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44104" y="1825625"/>
            <a:ext cx="3655791" cy="4351338"/>
          </a:xfrm>
        </p:spPr>
      </p:pic>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168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BCB3B3B-213C-47A6-8275-9BBA8A87168A}" type="slidenum">
              <a:rPr lang="en-US" altLang="en-US" sz="1000"/>
              <a:pPr>
                <a:buSzTx/>
                <a:buFontTx/>
                <a:buNone/>
              </a:pPr>
              <a:t>63</a:t>
            </a:fld>
            <a:endParaRPr lang="en-US" alt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a:t>Oxygen Tents </a:t>
            </a:r>
          </a:p>
        </p:txBody>
      </p:sp>
      <p:sp>
        <p:nvSpPr>
          <p:cNvPr id="72707" name="Content Placeholder 2"/>
          <p:cNvSpPr>
            <a:spLocks noGrp="1"/>
          </p:cNvSpPr>
          <p:nvPr>
            <p:ph idx="1"/>
          </p:nvPr>
        </p:nvSpPr>
        <p:spPr/>
        <p:txBody>
          <a:bodyPr/>
          <a:lstStyle/>
          <a:p>
            <a:r>
              <a:rPr lang="en-US" altLang="en-US" dirty="0"/>
              <a:t>Oxygen tents are used primarily for pediatric patients who require enriched oxygen and high humidity levels. </a:t>
            </a:r>
          </a:p>
          <a:p>
            <a:r>
              <a:rPr lang="en-US" altLang="en-US" dirty="0"/>
              <a:t>Can provide environmental control of </a:t>
            </a:r>
          </a:p>
          <a:p>
            <a:pPr lvl="1"/>
            <a:r>
              <a:rPr lang="en-US" altLang="en-US" dirty="0"/>
              <a:t>oxygen concentration.</a:t>
            </a:r>
          </a:p>
          <a:p>
            <a:pPr lvl="1"/>
            <a:r>
              <a:rPr lang="en-US" altLang="en-US" dirty="0"/>
              <a:t>humidity.</a:t>
            </a:r>
          </a:p>
          <a:p>
            <a:pPr lvl="1"/>
            <a:r>
              <a:rPr lang="en-US" altLang="en-US" dirty="0"/>
              <a:t>temperature. </a:t>
            </a:r>
          </a:p>
          <a:p>
            <a:r>
              <a:rPr lang="en-US" altLang="en-US" dirty="0"/>
              <a:t>F</a:t>
            </a:r>
            <a:r>
              <a:rPr lang="en-US" altLang="en-US" baseline="-25000" dirty="0"/>
              <a:t>I</a:t>
            </a:r>
            <a:r>
              <a:rPr lang="en-US" altLang="en-US" dirty="0"/>
              <a:t>O</a:t>
            </a:r>
            <a:r>
              <a:rPr lang="en-US" altLang="en-US" baseline="-25000" dirty="0"/>
              <a:t>2</a:t>
            </a:r>
            <a:r>
              <a:rPr lang="en-US" altLang="en-US" dirty="0"/>
              <a:t> and the humidity content delivered to the patient are controlled by a high-flow aerosol unit. </a:t>
            </a:r>
          </a:p>
        </p:txBody>
      </p:sp>
      <p:sp>
        <p:nvSpPr>
          <p:cNvPr id="4" name="Footer Placeholder 3"/>
          <p:cNvSpPr>
            <a:spLocks noGrp="1"/>
          </p:cNvSpPr>
          <p:nvPr>
            <p:ph type="ftr" sz="quarter" idx="11"/>
          </p:nvPr>
        </p:nvSpPr>
        <p:spPr/>
        <p:txBody>
          <a:bodyPr/>
          <a:lstStyle/>
          <a:p>
            <a:pPr>
              <a:defRPr/>
            </a:pPr>
            <a:r>
              <a:rPr lang="en-US" dirty="0"/>
              <a:t>Copyright © 2018, Elsevier Inc. All Rights Reserved.</a:t>
            </a:r>
          </a:p>
        </p:txBody>
      </p:sp>
      <p:sp>
        <p:nvSpPr>
          <p:cNvPr id="72709"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443EE2E-A93B-41D9-A506-939CCABB61BA}" type="slidenum">
              <a:rPr lang="en-US" altLang="en-US" sz="1000"/>
              <a:pPr>
                <a:buSzTx/>
                <a:buFontTx/>
                <a:buNone/>
              </a:pPr>
              <a:t>64</a:t>
            </a:fld>
            <a:endParaRPr lang="en-US" alt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dirty="0"/>
              <a:t>Limitations of Oxygen Therapy</a:t>
            </a:r>
          </a:p>
        </p:txBody>
      </p:sp>
      <p:sp>
        <p:nvSpPr>
          <p:cNvPr id="41987" name="Rectangle 3"/>
          <p:cNvSpPr>
            <a:spLocks noGrp="1" noChangeArrowheads="1"/>
          </p:cNvSpPr>
          <p:nvPr>
            <p:ph idx="1"/>
          </p:nvPr>
        </p:nvSpPr>
        <p:spPr/>
        <p:txBody>
          <a:bodyPr/>
          <a:lstStyle/>
          <a:p>
            <a:pPr eaLnBrk="1" hangingPunct="1">
              <a:defRPr/>
            </a:pPr>
            <a:r>
              <a:rPr lang="en-US" dirty="0"/>
              <a:t>Nasal cannula</a:t>
            </a:r>
          </a:p>
          <a:p>
            <a:pPr lvl="1" eaLnBrk="1" hangingPunct="1">
              <a:defRPr/>
            </a:pPr>
            <a:r>
              <a:rPr lang="en-US" dirty="0"/>
              <a:t>Changes in minute volume affect delivered F</a:t>
            </a:r>
            <a:r>
              <a:rPr lang="en-US" cap="small" baseline="-25000" dirty="0"/>
              <a:t>i</a:t>
            </a:r>
            <a:r>
              <a:rPr lang="en-US" cap="small" dirty="0"/>
              <a:t>o</a:t>
            </a:r>
            <a:r>
              <a:rPr lang="en-US" baseline="-25000" dirty="0"/>
              <a:t>2</a:t>
            </a:r>
          </a:p>
          <a:p>
            <a:pPr lvl="1" eaLnBrk="1" hangingPunct="1">
              <a:defRPr/>
            </a:pPr>
            <a:r>
              <a:rPr lang="en-US" dirty="0"/>
              <a:t>Prongs are difficult to keep in position</a:t>
            </a:r>
          </a:p>
          <a:p>
            <a:pPr lvl="1" eaLnBrk="1" hangingPunct="1">
              <a:defRPr/>
            </a:pPr>
            <a:r>
              <a:rPr lang="en-US" dirty="0"/>
              <a:t>Maximum flow in infants is 2 L/min</a:t>
            </a:r>
          </a:p>
          <a:p>
            <a:pPr eaLnBrk="1" hangingPunct="1">
              <a:defRPr/>
            </a:pPr>
            <a:r>
              <a:rPr lang="en-US" dirty="0"/>
              <a:t>Nasopharyngeal catheters</a:t>
            </a:r>
          </a:p>
          <a:p>
            <a:pPr lvl="1" eaLnBrk="1" hangingPunct="1">
              <a:defRPr/>
            </a:pPr>
            <a:r>
              <a:rPr lang="en-US" dirty="0"/>
              <a:t>Limited use due to its complexity</a:t>
            </a:r>
          </a:p>
          <a:p>
            <a:pPr lvl="1" eaLnBrk="1" hangingPunct="1">
              <a:defRPr/>
            </a:pPr>
            <a:r>
              <a:rPr lang="en-US" dirty="0"/>
              <a:t>Avoid with excessive mucous drainage, mucosal edema, and deviated septum</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373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7B686769-5D58-4ED5-80EB-4E5B223C00C4}" type="slidenum">
              <a:rPr lang="en-US" altLang="en-US" sz="1000"/>
              <a:pPr>
                <a:buSzTx/>
                <a:buFontTx/>
                <a:buNone/>
              </a:pPr>
              <a:t>65</a:t>
            </a:fld>
            <a:endParaRPr lang="en-US" alt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74638"/>
            <a:ext cx="8229600" cy="1249362"/>
          </a:xfrm>
        </p:spPr>
        <p:txBody>
          <a:bodyPr/>
          <a:lstStyle/>
          <a:p>
            <a:r>
              <a:rPr lang="en-US" altLang="en-US" dirty="0"/>
              <a:t>Limitations of Oxygen</a:t>
            </a:r>
            <a:br>
              <a:rPr lang="en-US" altLang="en-US" dirty="0"/>
            </a:br>
            <a:r>
              <a:rPr lang="en-US" altLang="en-US" dirty="0"/>
              <a:t> Therapy (Cont.)</a:t>
            </a:r>
          </a:p>
        </p:txBody>
      </p:sp>
      <p:sp>
        <p:nvSpPr>
          <p:cNvPr id="43011" name="Rectangle 3"/>
          <p:cNvSpPr>
            <a:spLocks noGrp="1" noChangeArrowheads="1"/>
          </p:cNvSpPr>
          <p:nvPr>
            <p:ph idx="1"/>
          </p:nvPr>
        </p:nvSpPr>
        <p:spPr/>
        <p:txBody>
          <a:bodyPr/>
          <a:lstStyle/>
          <a:p>
            <a:pPr>
              <a:defRPr/>
            </a:pPr>
            <a:r>
              <a:rPr lang="en-US" dirty="0"/>
              <a:t>Transtracheal catheters</a:t>
            </a:r>
          </a:p>
          <a:p>
            <a:pPr lvl="1">
              <a:defRPr/>
            </a:pPr>
            <a:r>
              <a:rPr lang="en-US" dirty="0"/>
              <a:t>Not commonly used due to complexity of care</a:t>
            </a:r>
          </a:p>
          <a:p>
            <a:pPr>
              <a:defRPr/>
            </a:pPr>
            <a:r>
              <a:rPr lang="en-US" dirty="0"/>
              <a:t>Masks</a:t>
            </a:r>
          </a:p>
          <a:p>
            <a:pPr lvl="1">
              <a:defRPr/>
            </a:pPr>
            <a:r>
              <a:rPr lang="en-US" dirty="0"/>
              <a:t>Delivered F</a:t>
            </a:r>
            <a:r>
              <a:rPr lang="en-US" cap="small" baseline="-25000" dirty="0"/>
              <a:t>i</a:t>
            </a:r>
            <a:r>
              <a:rPr lang="en-US" cap="small" dirty="0"/>
              <a:t>o</a:t>
            </a:r>
            <a:r>
              <a:rPr lang="en-US" baseline="-25000" dirty="0"/>
              <a:t>2</a:t>
            </a:r>
            <a:r>
              <a:rPr lang="en-US" dirty="0"/>
              <a:t> will vary</a:t>
            </a:r>
          </a:p>
          <a:p>
            <a:pPr lvl="1">
              <a:defRPr/>
            </a:pPr>
            <a:r>
              <a:rPr lang="en-US" dirty="0"/>
              <a:t>Confining; not well tolerated</a:t>
            </a:r>
          </a:p>
          <a:p>
            <a:pPr lvl="1">
              <a:defRPr/>
            </a:pPr>
            <a:r>
              <a:rPr lang="en-US" dirty="0"/>
              <a:t>Accuracy of air entrainment can be affected by resistance to flow</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475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B02B1A74-9AD2-4B7A-BE00-FB55F802E76B}" type="slidenum">
              <a:rPr lang="en-US" altLang="en-US" sz="1000"/>
              <a:pPr>
                <a:buSzTx/>
                <a:buFontTx/>
                <a:buNone/>
              </a:pPr>
              <a:t>66</a:t>
            </a:fld>
            <a:endParaRPr lang="en-US" alt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ltLang="en-US" dirty="0"/>
              <a:t>Limitations of Oxygen</a:t>
            </a:r>
            <a:br>
              <a:rPr lang="en-US" altLang="en-US" dirty="0"/>
            </a:br>
            <a:r>
              <a:rPr lang="en-US" altLang="en-US" dirty="0"/>
              <a:t> Therapy (Cont.)</a:t>
            </a:r>
          </a:p>
        </p:txBody>
      </p:sp>
      <p:sp>
        <p:nvSpPr>
          <p:cNvPr id="44035" name="Rectangle 3"/>
          <p:cNvSpPr>
            <a:spLocks noGrp="1" noChangeArrowheads="1"/>
          </p:cNvSpPr>
          <p:nvPr>
            <p:ph idx="1"/>
          </p:nvPr>
        </p:nvSpPr>
        <p:spPr/>
        <p:txBody>
          <a:bodyPr/>
          <a:lstStyle/>
          <a:p>
            <a:pPr>
              <a:defRPr/>
            </a:pPr>
            <a:r>
              <a:rPr lang="en-US" dirty="0"/>
              <a:t>Hoods</a:t>
            </a:r>
          </a:p>
          <a:p>
            <a:pPr lvl="1">
              <a:defRPr/>
            </a:pPr>
            <a:r>
              <a:rPr lang="en-US" dirty="0"/>
              <a:t>F</a:t>
            </a:r>
            <a:r>
              <a:rPr lang="en-US" cap="small" baseline="-25000" dirty="0"/>
              <a:t>i</a:t>
            </a:r>
            <a:r>
              <a:rPr lang="en-US" cap="small" dirty="0"/>
              <a:t>o</a:t>
            </a:r>
            <a:r>
              <a:rPr lang="en-US" baseline="-25000" dirty="0"/>
              <a:t>2</a:t>
            </a:r>
            <a:r>
              <a:rPr lang="en-US" dirty="0"/>
              <a:t> will vary within the hood</a:t>
            </a:r>
          </a:p>
          <a:p>
            <a:pPr lvl="1">
              <a:defRPr/>
            </a:pPr>
            <a:r>
              <a:rPr lang="en-US" dirty="0"/>
              <a:t>Oxygen therapy may need to be interrupted during nursing care</a:t>
            </a:r>
          </a:p>
          <a:p>
            <a:pPr lvl="1">
              <a:defRPr/>
            </a:pPr>
            <a:r>
              <a:rPr lang="en-US" dirty="0"/>
              <a:t>Flows of at least 7 L a minute to wash out carbon dioxide</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578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5ED71AB-20C2-47C8-89D8-9246ED9C9EB6}" type="slidenum">
              <a:rPr lang="en-US" altLang="en-US" sz="1000"/>
              <a:pPr>
                <a:buSzTx/>
                <a:buFontTx/>
                <a:buNone/>
              </a:pPr>
              <a:t>67</a:t>
            </a:fld>
            <a:endParaRPr lang="en-US" alt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dirty="0"/>
              <a:t>Oxygen Adders</a:t>
            </a:r>
          </a:p>
        </p:txBody>
      </p:sp>
      <p:sp>
        <p:nvSpPr>
          <p:cNvPr id="64515" name="Rectangle 3"/>
          <p:cNvSpPr>
            <a:spLocks noGrp="1" noChangeArrowheads="1"/>
          </p:cNvSpPr>
          <p:nvPr>
            <p:ph sz="half" idx="1"/>
          </p:nvPr>
        </p:nvSpPr>
        <p:spPr/>
        <p:txBody>
          <a:bodyPr/>
          <a:lstStyle/>
          <a:p>
            <a:pPr eaLnBrk="1" hangingPunct="1">
              <a:buFont typeface="Wingdings" pitchFamily="2" charset="2"/>
              <a:buChar char="Ø"/>
              <a:defRPr/>
            </a:pPr>
            <a:r>
              <a:rPr lang="en-US" sz="2400" dirty="0"/>
              <a:t>Uses two flowmeters (one oxygen and one air) that blend two gases to obtain desired F</a:t>
            </a:r>
            <a:r>
              <a:rPr lang="en-US" sz="2400" cap="small" baseline="-25000" dirty="0"/>
              <a:t>i</a:t>
            </a:r>
            <a:r>
              <a:rPr lang="en-US" sz="2400" cap="small" dirty="0"/>
              <a:t>o</a:t>
            </a:r>
            <a:r>
              <a:rPr lang="en-US" sz="2400" baseline="-25000" dirty="0"/>
              <a:t>2</a:t>
            </a:r>
            <a:endParaRPr lang="en-US" sz="2400" dirty="0"/>
          </a:p>
          <a:p>
            <a:pPr eaLnBrk="1" hangingPunct="1">
              <a:buFont typeface="Wingdings" pitchFamily="2" charset="2"/>
              <a:buChar char="Ø"/>
              <a:defRPr/>
            </a:pPr>
            <a:r>
              <a:rPr lang="en-US" sz="2400" dirty="0"/>
              <a:t>F</a:t>
            </a:r>
            <a:r>
              <a:rPr lang="en-US" sz="2400" cap="small" baseline="-25000" dirty="0"/>
              <a:t>i</a:t>
            </a:r>
            <a:r>
              <a:rPr lang="en-US" sz="2400" cap="small" dirty="0"/>
              <a:t>o</a:t>
            </a:r>
            <a:r>
              <a:rPr lang="en-US" sz="2400" baseline="-25000" dirty="0"/>
              <a:t>2</a:t>
            </a:r>
            <a:r>
              <a:rPr lang="en-US" sz="2400" dirty="0"/>
              <a:t> is determined using same ratios as air entrainment systems</a:t>
            </a:r>
          </a:p>
        </p:txBody>
      </p:sp>
      <p:pic>
        <p:nvPicPr>
          <p:cNvPr id="76806" name="Content Placeholder 9" descr="f004-025-9780323096218.jp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29150" y="2748858"/>
            <a:ext cx="3886200" cy="2504872"/>
          </a:xfrm>
        </p:spPr>
      </p:pic>
      <p:sp>
        <p:nvSpPr>
          <p:cNvPr id="7" name="Footer Placeholder 1"/>
          <p:cNvSpPr>
            <a:spLocks noGrp="1"/>
          </p:cNvSpPr>
          <p:nvPr>
            <p:ph type="ftr" sz="quarter" idx="11"/>
          </p:nvPr>
        </p:nvSpPr>
        <p:spPr/>
        <p:txBody>
          <a:bodyPr/>
          <a:lstStyle/>
          <a:p>
            <a:pPr>
              <a:defRPr/>
            </a:pPr>
            <a:r>
              <a:rPr lang="en-US" dirty="0"/>
              <a:t>Copyright © 2018, Elsevier Inc. All Rights Reserved.</a:t>
            </a:r>
          </a:p>
        </p:txBody>
      </p:sp>
      <p:sp>
        <p:nvSpPr>
          <p:cNvPr id="7680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8FAD594-79F9-4FAB-9785-332B8D803538}" type="slidenum">
              <a:rPr lang="en-US" altLang="en-US" sz="1000"/>
              <a:pPr>
                <a:buSzTx/>
                <a:buFontTx/>
                <a:buNone/>
              </a:pPr>
              <a:t>68</a:t>
            </a:fld>
            <a:endParaRPr lang="en-US" altLang="en-US" sz="1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ltLang="en-US" dirty="0"/>
              <a:t>Oxygen Blenders and Mixers</a:t>
            </a:r>
          </a:p>
        </p:txBody>
      </p:sp>
      <p:sp>
        <p:nvSpPr>
          <p:cNvPr id="65539" name="Rectangle 3"/>
          <p:cNvSpPr>
            <a:spLocks noGrp="1" noChangeArrowheads="1"/>
          </p:cNvSpPr>
          <p:nvPr>
            <p:ph idx="1"/>
          </p:nvPr>
        </p:nvSpPr>
        <p:spPr/>
        <p:txBody>
          <a:bodyPr/>
          <a:lstStyle/>
          <a:p>
            <a:pPr eaLnBrk="1" hangingPunct="1">
              <a:defRPr/>
            </a:pPr>
            <a:r>
              <a:rPr lang="en-US" dirty="0"/>
              <a:t>Mixes 50 psig source of oxygen and air to obtain precise F</a:t>
            </a:r>
            <a:r>
              <a:rPr lang="en-US" cap="small" baseline="-25000" dirty="0"/>
              <a:t>i</a:t>
            </a:r>
            <a:r>
              <a:rPr lang="en-US" cap="small" dirty="0"/>
              <a:t>o</a:t>
            </a:r>
            <a:r>
              <a:rPr lang="en-US" baseline="-25000" dirty="0"/>
              <a:t>2.</a:t>
            </a:r>
            <a:endParaRPr lang="en-US" dirty="0"/>
          </a:p>
          <a:p>
            <a:pPr eaLnBrk="1" hangingPunct="1">
              <a:defRPr/>
            </a:pPr>
            <a:r>
              <a:rPr lang="en-US" dirty="0"/>
              <a:t>Alarms signal failure of either compressed gas source.</a:t>
            </a:r>
          </a:p>
          <a:p>
            <a:pPr eaLnBrk="1" hangingPunct="1">
              <a:defRPr/>
            </a:pPr>
            <a:r>
              <a:rPr lang="en-US" dirty="0"/>
              <a:t>Pressure change of 10 psig will activate alarm.</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782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913677C-373D-4AEA-8352-A3EC41AF82DF}" type="slidenum">
              <a:rPr lang="en-US" altLang="en-US" sz="1000"/>
              <a:pPr>
                <a:buSzTx/>
                <a:buFontTx/>
                <a:buNone/>
              </a:pPr>
              <a:t>69</a:t>
            </a:fld>
            <a:endParaRPr lang="en-US" alt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dirty="0"/>
              <a:t>Oxygen Blender </a:t>
            </a:r>
          </a:p>
        </p:txBody>
      </p:sp>
      <p:pic>
        <p:nvPicPr>
          <p:cNvPr id="78853" name="Content Placeholder 8" descr="f004-026-9780323096218.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45315" y="1825625"/>
            <a:ext cx="5053370" cy="4351338"/>
          </a:xfrm>
        </p:spPr>
      </p:pic>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88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A9054C8-76FA-46BE-87F9-E179A50B2D8A}" type="slidenum">
              <a:rPr lang="en-US" altLang="en-US" sz="1000"/>
              <a:pPr>
                <a:buSzTx/>
                <a:buFontTx/>
                <a:buNone/>
              </a:pPr>
              <a:t>70</a:t>
            </a:fld>
            <a:endParaRPr lang="en-US" alt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274638"/>
            <a:ext cx="8229600" cy="1020762"/>
          </a:xfrm>
        </p:spPr>
        <p:txBody>
          <a:bodyPr/>
          <a:lstStyle/>
          <a:p>
            <a:pPr eaLnBrk="1" hangingPunct="1"/>
            <a:r>
              <a:rPr lang="en-US" altLang="en-US" dirty="0"/>
              <a:t>Hyperbaric Oxygen Therapy</a:t>
            </a:r>
          </a:p>
        </p:txBody>
      </p:sp>
      <p:sp>
        <p:nvSpPr>
          <p:cNvPr id="79875" name="Rectangle 3"/>
          <p:cNvSpPr>
            <a:spLocks noGrp="1" noChangeArrowheads="1"/>
          </p:cNvSpPr>
          <p:nvPr>
            <p:ph idx="1"/>
          </p:nvPr>
        </p:nvSpPr>
        <p:spPr>
          <a:xfrm>
            <a:off x="457200" y="1295400"/>
            <a:ext cx="8229600" cy="5029200"/>
          </a:xfrm>
        </p:spPr>
        <p:txBody>
          <a:bodyPr/>
          <a:lstStyle/>
          <a:p>
            <a:pPr eaLnBrk="1" hangingPunct="1"/>
            <a:r>
              <a:rPr lang="en-US" altLang="en-US" dirty="0"/>
              <a:t>Increases the atmospheric pressure the patient is exposed to with either continuous or intermediate use of 100% oxygen</a:t>
            </a:r>
          </a:p>
          <a:p>
            <a:pPr eaLnBrk="1" hangingPunct="1"/>
            <a:r>
              <a:rPr lang="en-US" altLang="en-US" dirty="0"/>
              <a:t>Clinical applications</a:t>
            </a:r>
          </a:p>
          <a:p>
            <a:pPr lvl="1" eaLnBrk="1" hangingPunct="1"/>
            <a:r>
              <a:rPr lang="en-US" altLang="en-US" dirty="0"/>
              <a:t>carbon monoxide poisoning</a:t>
            </a:r>
          </a:p>
          <a:p>
            <a:pPr lvl="1" eaLnBrk="1" hangingPunct="1"/>
            <a:r>
              <a:rPr lang="en-US" altLang="en-US" dirty="0"/>
              <a:t>smoke inhalation</a:t>
            </a:r>
          </a:p>
          <a:p>
            <a:pPr lvl="1" eaLnBrk="1" hangingPunct="1"/>
            <a:r>
              <a:rPr lang="en-US" altLang="en-US" dirty="0"/>
              <a:t>poor wound healing</a:t>
            </a:r>
          </a:p>
          <a:p>
            <a:pPr lvl="1" eaLnBrk="1" hangingPunct="1"/>
            <a:r>
              <a:rPr lang="en-US" altLang="en-US" dirty="0"/>
              <a:t>anaerobic infections</a:t>
            </a:r>
          </a:p>
          <a:p>
            <a:pPr lvl="1" eaLnBrk="1" hangingPunct="1"/>
            <a:r>
              <a:rPr lang="en-US" altLang="en-US" dirty="0"/>
              <a:t>thermal injuries</a:t>
            </a:r>
          </a:p>
          <a:p>
            <a:pPr lvl="1" eaLnBrk="1" hangingPunct="1"/>
            <a:r>
              <a:rPr lang="en-US" altLang="en-US" dirty="0"/>
              <a:t>skin grafts</a:t>
            </a:r>
          </a:p>
          <a:p>
            <a:pPr lvl="1" eaLnBrk="1" hangingPunct="1"/>
            <a:r>
              <a:rPr lang="en-US" altLang="en-US" dirty="0"/>
              <a:t>refractory </a:t>
            </a:r>
            <a:r>
              <a:rPr lang="en-US" altLang="en-US" dirty="0" err="1"/>
              <a:t>osteomyelitis</a:t>
            </a:r>
            <a:endParaRPr lang="en-US" altLang="en-US" dirty="0"/>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7987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4D853E69-9388-4A89-B031-B6A1C5576178}" type="slidenum">
              <a:rPr lang="en-US" altLang="en-US" sz="1000"/>
              <a:pPr>
                <a:buSzTx/>
                <a:buFontTx/>
                <a:buNone/>
              </a:pPr>
              <a:t>71</a:t>
            </a:fld>
            <a:endParaRPr lang="en-US" altLang="en-US" sz="10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dirty="0"/>
              <a:t>Hyperbaric Oxygen Therapy (Cont.)</a:t>
            </a:r>
          </a:p>
        </p:txBody>
      </p:sp>
      <p:sp>
        <p:nvSpPr>
          <p:cNvPr id="80899" name="Rectangle 3"/>
          <p:cNvSpPr>
            <a:spLocks noGrp="1" noChangeArrowheads="1"/>
          </p:cNvSpPr>
          <p:nvPr>
            <p:ph idx="1"/>
          </p:nvPr>
        </p:nvSpPr>
        <p:spPr/>
        <p:txBody>
          <a:bodyPr/>
          <a:lstStyle/>
          <a:p>
            <a:pPr eaLnBrk="1" hangingPunct="1"/>
            <a:r>
              <a:rPr lang="en-US" altLang="en-US" dirty="0"/>
              <a:t>Physiologic effects</a:t>
            </a:r>
          </a:p>
          <a:p>
            <a:pPr lvl="1" eaLnBrk="1" hangingPunct="1"/>
            <a:r>
              <a:rPr lang="en-US" altLang="en-US" dirty="0"/>
              <a:t>Lung volumes: lung volumes decrease as pressure is increased (Boyle’s law)</a:t>
            </a:r>
          </a:p>
          <a:p>
            <a:pPr lvl="1" eaLnBrk="1" hangingPunct="1"/>
            <a:r>
              <a:rPr lang="en-US" altLang="en-US" dirty="0"/>
              <a:t>Alveolar and arterial partial pressure of oxygen: alveolar pressure will be increased as atmospheric pressure is increased; partial pressure of inspired gas will increase (Dalton’s law)</a:t>
            </a:r>
          </a:p>
          <a:p>
            <a:pPr lvl="1" eaLnBrk="1" hangingPunct="1"/>
            <a:r>
              <a:rPr lang="en-US" altLang="en-US" dirty="0"/>
              <a:t>Arterial partial pressure will increase as more oxygen is dissolved in the plasma (Henry’s law)</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090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6E206B8F-BF47-4541-900E-332E0AF6F0F8}" type="slidenum">
              <a:rPr lang="en-US" altLang="en-US" sz="1000"/>
              <a:pPr>
                <a:buSzTx/>
                <a:buFontTx/>
                <a:buNone/>
              </a:pPr>
              <a:t>72</a:t>
            </a:fld>
            <a:endParaRPr lang="en-US" altLang="en-US" sz="10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ltLang="en-US" dirty="0"/>
              <a:t>Hyperbaric Oxygen Therapy (Cont.) </a:t>
            </a:r>
          </a:p>
        </p:txBody>
      </p:sp>
      <p:sp>
        <p:nvSpPr>
          <p:cNvPr id="81923" name="Rectangle 3"/>
          <p:cNvSpPr>
            <a:spLocks noGrp="1" noChangeArrowheads="1"/>
          </p:cNvSpPr>
          <p:nvPr>
            <p:ph idx="1"/>
          </p:nvPr>
        </p:nvSpPr>
        <p:spPr/>
        <p:txBody>
          <a:bodyPr/>
          <a:lstStyle/>
          <a:p>
            <a:r>
              <a:rPr lang="en-US" altLang="en-US" dirty="0"/>
              <a:t>Physiologic effects (Cont.)</a:t>
            </a:r>
          </a:p>
          <a:p>
            <a:pPr lvl="1"/>
            <a:r>
              <a:rPr lang="en-US" altLang="en-US" dirty="0"/>
              <a:t>Gas temperature: kinetic activity of gases increases as gas pressure is increased; effects are minimized by regulation of rate of increase in pressure (Gay-Lussac's law).</a:t>
            </a:r>
          </a:p>
          <a:p>
            <a:pPr lvl="1"/>
            <a:r>
              <a:rPr lang="en-US" altLang="en-US" dirty="0"/>
              <a:t>Work of breathing: as barometric pressure is increased, density of a gas will increase. This will increase work of breathing. </a:t>
            </a:r>
          </a:p>
          <a:p>
            <a:pPr lvl="1"/>
            <a:r>
              <a:rPr lang="en-US" altLang="en-US" dirty="0"/>
              <a:t>Vascular function: enhances growth of new blood vessels; this effect is useful in the treatment of patients with skin grafts and poor wound healing.</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192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46AC5E25-0DF8-4131-B5A3-CF0718F72C66}" type="slidenum">
              <a:rPr lang="en-US" altLang="en-US" sz="1000"/>
              <a:pPr>
                <a:buSzTx/>
                <a:buFontTx/>
                <a:buNone/>
              </a:pPr>
              <a:t>73</a:t>
            </a:fld>
            <a:endParaRPr lang="en-US" altLang="en-US" sz="10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dirty="0"/>
              <a:t>Hyperbaric Oxygen Therapy (Cont.)</a:t>
            </a:r>
          </a:p>
        </p:txBody>
      </p:sp>
      <p:sp>
        <p:nvSpPr>
          <p:cNvPr id="82947" name="Rectangle 3"/>
          <p:cNvSpPr>
            <a:spLocks noGrp="1" noChangeArrowheads="1"/>
          </p:cNvSpPr>
          <p:nvPr>
            <p:ph idx="1"/>
          </p:nvPr>
        </p:nvSpPr>
        <p:spPr/>
        <p:txBody>
          <a:bodyPr/>
          <a:lstStyle/>
          <a:p>
            <a:pPr eaLnBrk="1" hangingPunct="1"/>
            <a:r>
              <a:rPr lang="en-US" altLang="en-US" dirty="0"/>
              <a:t>Physiologic effects (Cont.)</a:t>
            </a:r>
          </a:p>
          <a:p>
            <a:pPr lvl="1" eaLnBrk="1" hangingPunct="1"/>
            <a:r>
              <a:rPr lang="en-US" altLang="en-US" dirty="0"/>
              <a:t>Immunologic function: improved function of leukocytes during hyperbaric oxygen therapy; the therapy also inhibits growth of some types of bacteria.</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294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27CFAF05-0E49-44B6-AEC3-90F404800C71}" type="slidenum">
              <a:rPr lang="en-US" altLang="en-US" sz="1000"/>
              <a:pPr>
                <a:buSzTx/>
                <a:buFontTx/>
                <a:buNone/>
              </a:pPr>
              <a:t>74</a:t>
            </a:fld>
            <a:endParaRPr lang="en-US" altLang="en-US" sz="10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ltLang="en-US" dirty="0"/>
              <a:t>Hyperbaric Oxygen Therapy (Cont.)</a:t>
            </a:r>
          </a:p>
        </p:txBody>
      </p:sp>
      <p:sp>
        <p:nvSpPr>
          <p:cNvPr id="83971" name="Rectangle 3"/>
          <p:cNvSpPr>
            <a:spLocks noGrp="1" noChangeArrowheads="1"/>
          </p:cNvSpPr>
          <p:nvPr>
            <p:ph idx="1"/>
          </p:nvPr>
        </p:nvSpPr>
        <p:spPr>
          <a:xfrm>
            <a:off x="685800" y="1676400"/>
            <a:ext cx="7772400" cy="4572000"/>
          </a:xfrm>
        </p:spPr>
        <p:txBody>
          <a:bodyPr/>
          <a:lstStyle/>
          <a:p>
            <a:pPr eaLnBrk="1" hangingPunct="1"/>
            <a:r>
              <a:rPr lang="en-US" altLang="en-US" dirty="0" err="1"/>
              <a:t>Monoplace</a:t>
            </a:r>
            <a:r>
              <a:rPr lang="en-US" altLang="en-US" dirty="0"/>
              <a:t> chambers </a:t>
            </a:r>
          </a:p>
          <a:p>
            <a:pPr lvl="1" eaLnBrk="1" hangingPunct="1"/>
            <a:r>
              <a:rPr lang="en-US" altLang="en-US" dirty="0"/>
              <a:t>Large enough to hold one person</a:t>
            </a:r>
          </a:p>
          <a:p>
            <a:pPr lvl="1" eaLnBrk="1" hangingPunct="1"/>
            <a:r>
              <a:rPr lang="en-US" altLang="en-US" dirty="0"/>
              <a:t>Entire chamber is filled with pressurized oxygen.</a:t>
            </a:r>
          </a:p>
          <a:p>
            <a:pPr eaLnBrk="1" hangingPunct="1"/>
            <a:r>
              <a:rPr lang="en-US" altLang="en-US" dirty="0"/>
              <a:t>Multiplace chamber</a:t>
            </a:r>
          </a:p>
          <a:p>
            <a:pPr lvl="1" eaLnBrk="1" hangingPunct="1"/>
            <a:r>
              <a:rPr lang="en-US" altLang="en-US" dirty="0"/>
              <a:t>Large enough to hold two or more patients</a:t>
            </a:r>
          </a:p>
          <a:p>
            <a:pPr lvl="1" eaLnBrk="1" hangingPunct="1"/>
            <a:r>
              <a:rPr lang="en-US" altLang="en-US" dirty="0"/>
              <a:t>There is usually an attendant.</a:t>
            </a:r>
          </a:p>
          <a:p>
            <a:pPr lvl="1" eaLnBrk="1" hangingPunct="1"/>
            <a:r>
              <a:rPr lang="en-US" altLang="en-US" dirty="0"/>
              <a:t>Chamber is filled with compressed air.</a:t>
            </a:r>
          </a:p>
          <a:p>
            <a:pPr lvl="1" eaLnBrk="1" hangingPunct="1"/>
            <a:r>
              <a:rPr lang="en-US" altLang="en-US" dirty="0"/>
              <a:t>Patient wears hood filled with oxygen.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397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C87A2A86-A7BA-4DD7-9EAA-3FCAED92D4CB}" type="slidenum">
              <a:rPr lang="en-US" altLang="en-US" sz="1000"/>
              <a:pPr>
                <a:buSzTx/>
                <a:buFontTx/>
                <a:buNone/>
              </a:pPr>
              <a:t>75</a:t>
            </a:fld>
            <a:endParaRPr lang="en-US" altLang="en-US" sz="10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a:t>Hyperbaric Oxygen Therapy (Cont.)</a:t>
            </a:r>
          </a:p>
        </p:txBody>
      </p:sp>
      <p:pic>
        <p:nvPicPr>
          <p:cNvPr id="84997" name="Content Placeholder 9" descr="004028a.jpg"/>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628650" y="2999345"/>
            <a:ext cx="3886200" cy="2003897"/>
          </a:xfrm>
        </p:spPr>
      </p:pic>
      <p:pic>
        <p:nvPicPr>
          <p:cNvPr id="84998" name="Content Placeholder 11" descr="004028b.jp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29150" y="2894773"/>
            <a:ext cx="3886200" cy="2213042"/>
          </a:xfrm>
        </p:spPr>
      </p:pic>
      <p:sp>
        <p:nvSpPr>
          <p:cNvPr id="7" name="Footer Placeholder 1"/>
          <p:cNvSpPr>
            <a:spLocks noGrp="1"/>
          </p:cNvSpPr>
          <p:nvPr>
            <p:ph type="ftr" sz="quarter" idx="11"/>
          </p:nvPr>
        </p:nvSpPr>
        <p:spPr/>
        <p:txBody>
          <a:bodyPr/>
          <a:lstStyle/>
          <a:p>
            <a:pPr>
              <a:defRPr/>
            </a:pPr>
            <a:r>
              <a:rPr lang="en-US" dirty="0"/>
              <a:t>Copyright © 2018, Elsevier Inc. All Rights Reserved.</a:t>
            </a:r>
          </a:p>
        </p:txBody>
      </p:sp>
      <p:sp>
        <p:nvSpPr>
          <p:cNvPr id="8499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717EC0A8-602F-4CC8-93E5-FFDF98CE2F13}" type="slidenum">
              <a:rPr lang="en-US" altLang="en-US" sz="1000"/>
              <a:pPr>
                <a:buSzTx/>
                <a:buFontTx/>
                <a:buNone/>
              </a:pPr>
              <a:t>76</a:t>
            </a:fld>
            <a:endParaRPr lang="en-US" altLang="en-US" sz="1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en-US" altLang="en-US" dirty="0"/>
              <a:t>Hyperbaric Oxygen Therapy (Cont.)</a:t>
            </a:r>
          </a:p>
        </p:txBody>
      </p:sp>
      <p:sp>
        <p:nvSpPr>
          <p:cNvPr id="86019" name="Rectangle 3"/>
          <p:cNvSpPr>
            <a:spLocks noGrp="1" noChangeArrowheads="1"/>
          </p:cNvSpPr>
          <p:nvPr>
            <p:ph idx="1"/>
          </p:nvPr>
        </p:nvSpPr>
        <p:spPr>
          <a:xfrm>
            <a:off x="685800" y="1752600"/>
            <a:ext cx="7772400" cy="4648200"/>
          </a:xfrm>
        </p:spPr>
        <p:txBody>
          <a:bodyPr/>
          <a:lstStyle/>
          <a:p>
            <a:pPr eaLnBrk="1" hangingPunct="1"/>
            <a:r>
              <a:rPr lang="en-US" altLang="en-US" dirty="0"/>
              <a:t>Monitoring devices</a:t>
            </a:r>
          </a:p>
          <a:p>
            <a:pPr lvl="1" eaLnBrk="1" hangingPunct="1"/>
            <a:r>
              <a:rPr lang="en-US" altLang="en-US" dirty="0"/>
              <a:t>Transcutaneous oxygen monitoring provides evaluation of perfusion.</a:t>
            </a:r>
          </a:p>
          <a:p>
            <a:pPr lvl="1" eaLnBrk="1" hangingPunct="1"/>
            <a:r>
              <a:rPr lang="en-US" altLang="en-US" dirty="0"/>
              <a:t>Arterial blood gas analysis can be done in chamber.</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602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CF2551ED-1005-4518-82F6-FB21BA21DAEA}" type="slidenum">
              <a:rPr lang="en-US" altLang="en-US" sz="1000"/>
              <a:pPr>
                <a:buSzTx/>
                <a:buFontTx/>
                <a:buNone/>
              </a:pPr>
              <a:t>77</a:t>
            </a:fld>
            <a:endParaRPr lang="en-US" altLang="en-US" sz="10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r>
              <a:rPr lang="en-US" altLang="en-US" dirty="0"/>
              <a:t>Indications for Hyperbaric </a:t>
            </a:r>
            <a:br>
              <a:rPr lang="en-US" altLang="en-US" dirty="0"/>
            </a:br>
            <a:r>
              <a:rPr lang="en-US" altLang="en-US" dirty="0"/>
              <a:t>Oxygen Therapy</a:t>
            </a:r>
          </a:p>
        </p:txBody>
      </p:sp>
      <p:sp>
        <p:nvSpPr>
          <p:cNvPr id="87043" name="Rectangle 3"/>
          <p:cNvSpPr>
            <a:spLocks noGrp="1" noChangeArrowheads="1"/>
          </p:cNvSpPr>
          <p:nvPr>
            <p:ph idx="1"/>
          </p:nvPr>
        </p:nvSpPr>
        <p:spPr>
          <a:xfrm>
            <a:off x="685800" y="1752600"/>
            <a:ext cx="7772400" cy="4495800"/>
          </a:xfrm>
        </p:spPr>
        <p:txBody>
          <a:bodyPr/>
          <a:lstStyle/>
          <a:p>
            <a:pPr eaLnBrk="1" hangingPunct="1"/>
            <a:r>
              <a:rPr lang="en-US" altLang="en-US" sz="2400" dirty="0"/>
              <a:t>Air embolism</a:t>
            </a:r>
          </a:p>
          <a:p>
            <a:pPr eaLnBrk="1" hangingPunct="1"/>
            <a:r>
              <a:rPr lang="en-US" altLang="en-US" sz="2400" dirty="0"/>
              <a:t>Carbon monoxide positioning</a:t>
            </a:r>
          </a:p>
          <a:p>
            <a:pPr eaLnBrk="1" hangingPunct="1"/>
            <a:r>
              <a:rPr lang="en-US" altLang="en-US" sz="2400" dirty="0"/>
              <a:t>Cyanide poisoning</a:t>
            </a:r>
          </a:p>
          <a:p>
            <a:pPr eaLnBrk="1" hangingPunct="1"/>
            <a:r>
              <a:rPr lang="en-US" altLang="en-US" sz="2400" dirty="0"/>
              <a:t>Decompression sickness</a:t>
            </a:r>
          </a:p>
          <a:p>
            <a:pPr eaLnBrk="1" hangingPunct="1"/>
            <a:r>
              <a:rPr lang="en-US" altLang="en-US" sz="2400" dirty="0"/>
              <a:t>Gas gangrene</a:t>
            </a:r>
          </a:p>
          <a:p>
            <a:pPr eaLnBrk="1" hangingPunct="1"/>
            <a:r>
              <a:rPr lang="en-US" altLang="en-US" sz="2400" dirty="0"/>
              <a:t>Refractory anaerobic infection</a:t>
            </a:r>
          </a:p>
          <a:p>
            <a:pPr eaLnBrk="1" hangingPunct="1"/>
            <a:r>
              <a:rPr lang="en-US" altLang="en-US" sz="2400" dirty="0"/>
              <a:t>Refractory osteomyelitis</a:t>
            </a:r>
          </a:p>
          <a:p>
            <a:pPr eaLnBrk="1" hangingPunct="1"/>
            <a:r>
              <a:rPr lang="en-US" altLang="en-US" sz="2400" dirty="0"/>
              <a:t>Skin grafts</a:t>
            </a:r>
          </a:p>
          <a:p>
            <a:pPr eaLnBrk="1" hangingPunct="1"/>
            <a:r>
              <a:rPr lang="en-US" altLang="en-US" sz="2400" dirty="0"/>
              <a:t>Thermal burns</a:t>
            </a:r>
          </a:p>
          <a:p>
            <a:pPr eaLnBrk="1" hangingPunct="1"/>
            <a:r>
              <a:rPr lang="en-US" altLang="en-US" sz="2400" dirty="0"/>
              <a:t>Wound healing</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704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E7D78CD2-BA5E-40CF-BE62-568F062511E9}" type="slidenum">
              <a:rPr lang="en-US" altLang="en-US" sz="1000"/>
              <a:pPr>
                <a:buSzTx/>
                <a:buFontTx/>
                <a:buNone/>
              </a:pPr>
              <a:t>78</a:t>
            </a:fld>
            <a:endParaRPr lang="en-US" altLang="en-US" sz="10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altLang="en-US" dirty="0"/>
              <a:t>Contraindications for Hyperbaric Oxygen Therapy</a:t>
            </a:r>
          </a:p>
        </p:txBody>
      </p:sp>
      <p:sp>
        <p:nvSpPr>
          <p:cNvPr id="88067" name="Rectangle 3"/>
          <p:cNvSpPr>
            <a:spLocks noGrp="1" noChangeArrowheads="1"/>
          </p:cNvSpPr>
          <p:nvPr>
            <p:ph idx="1"/>
          </p:nvPr>
        </p:nvSpPr>
        <p:spPr>
          <a:xfrm>
            <a:off x="685800" y="1981200"/>
            <a:ext cx="7772400" cy="4267200"/>
          </a:xfrm>
        </p:spPr>
        <p:txBody>
          <a:bodyPr/>
          <a:lstStyle/>
          <a:p>
            <a:pPr eaLnBrk="1" hangingPunct="1">
              <a:lnSpc>
                <a:spcPct val="80000"/>
              </a:lnSpc>
            </a:pPr>
            <a:r>
              <a:rPr lang="en-US" altLang="en-US" dirty="0"/>
              <a:t>Congenital spherocytosis</a:t>
            </a:r>
          </a:p>
          <a:p>
            <a:pPr eaLnBrk="1" hangingPunct="1">
              <a:lnSpc>
                <a:spcPct val="80000"/>
              </a:lnSpc>
            </a:pPr>
            <a:r>
              <a:rPr lang="en-US" altLang="en-US" dirty="0"/>
              <a:t>High fever</a:t>
            </a:r>
          </a:p>
          <a:p>
            <a:pPr eaLnBrk="1" hangingPunct="1">
              <a:lnSpc>
                <a:spcPct val="80000"/>
              </a:lnSpc>
            </a:pPr>
            <a:r>
              <a:rPr lang="en-US" altLang="en-US" dirty="0"/>
              <a:t>Hypercapnia (&gt;60 torr)</a:t>
            </a:r>
          </a:p>
          <a:p>
            <a:pPr eaLnBrk="1" hangingPunct="1">
              <a:lnSpc>
                <a:spcPct val="80000"/>
              </a:lnSpc>
            </a:pPr>
            <a:r>
              <a:rPr lang="en-US" altLang="en-US" dirty="0"/>
              <a:t>Obstructive airway disease</a:t>
            </a:r>
          </a:p>
          <a:p>
            <a:pPr eaLnBrk="1" hangingPunct="1">
              <a:lnSpc>
                <a:spcPct val="80000"/>
              </a:lnSpc>
            </a:pPr>
            <a:r>
              <a:rPr lang="en-US" altLang="en-US" dirty="0"/>
              <a:t>Optic neuritis</a:t>
            </a:r>
          </a:p>
          <a:p>
            <a:pPr eaLnBrk="1" hangingPunct="1">
              <a:lnSpc>
                <a:spcPct val="80000"/>
              </a:lnSpc>
            </a:pPr>
            <a:r>
              <a:rPr lang="en-US" altLang="en-US" dirty="0"/>
              <a:t>Pneumothorax</a:t>
            </a:r>
          </a:p>
          <a:p>
            <a:pPr eaLnBrk="1" hangingPunct="1">
              <a:lnSpc>
                <a:spcPct val="80000"/>
              </a:lnSpc>
            </a:pPr>
            <a:r>
              <a:rPr lang="en-US" altLang="en-US" dirty="0"/>
              <a:t>Seizure disorders</a:t>
            </a:r>
          </a:p>
          <a:p>
            <a:pPr eaLnBrk="1" hangingPunct="1">
              <a:lnSpc>
                <a:spcPct val="80000"/>
              </a:lnSpc>
            </a:pPr>
            <a:r>
              <a:rPr lang="en-US" altLang="en-US" dirty="0"/>
              <a:t>Sinusitis</a:t>
            </a:r>
          </a:p>
          <a:p>
            <a:pPr eaLnBrk="1" hangingPunct="1">
              <a:lnSpc>
                <a:spcPct val="80000"/>
              </a:lnSpc>
            </a:pPr>
            <a:r>
              <a:rPr lang="en-US" altLang="en-US" dirty="0"/>
              <a:t>Upper respiratory tract infection</a:t>
            </a:r>
          </a:p>
          <a:p>
            <a:pPr eaLnBrk="1" hangingPunct="1">
              <a:lnSpc>
                <a:spcPct val="80000"/>
              </a:lnSpc>
            </a:pPr>
            <a:r>
              <a:rPr lang="en-US" altLang="en-US" dirty="0"/>
              <a:t>Viral infection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806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1E0050FD-7D92-46C8-873C-0336B9C4638A}" type="slidenum">
              <a:rPr lang="en-US" altLang="en-US" sz="1000"/>
              <a:pPr>
                <a:buSzTx/>
                <a:buFontTx/>
                <a:buNone/>
              </a:pPr>
              <a:t>79</a:t>
            </a:fld>
            <a:endParaRPr lang="en-US" altLang="en-US" sz="1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274638"/>
            <a:ext cx="8229600" cy="638175"/>
          </a:xfrm>
        </p:spPr>
        <p:txBody>
          <a:bodyPr/>
          <a:lstStyle/>
          <a:p>
            <a:pPr eaLnBrk="1" hangingPunct="1"/>
            <a:r>
              <a:rPr lang="en-US" altLang="en-US" dirty="0"/>
              <a:t>Nitric Oxide Therapy</a:t>
            </a:r>
          </a:p>
        </p:txBody>
      </p:sp>
      <p:sp>
        <p:nvSpPr>
          <p:cNvPr id="89091" name="Rectangle 3"/>
          <p:cNvSpPr>
            <a:spLocks noGrp="1" noChangeArrowheads="1"/>
          </p:cNvSpPr>
          <p:nvPr>
            <p:ph idx="1"/>
          </p:nvPr>
        </p:nvSpPr>
        <p:spPr>
          <a:xfrm>
            <a:off x="457200" y="1143000"/>
            <a:ext cx="8229600" cy="5213350"/>
          </a:xfrm>
        </p:spPr>
        <p:txBody>
          <a:bodyPr/>
          <a:lstStyle/>
          <a:p>
            <a:pPr eaLnBrk="1" hangingPunct="1"/>
            <a:r>
              <a:rPr lang="en-US" altLang="en-US" dirty="0"/>
              <a:t>Inhaled nitric oxide (iNO) has been shown to be a potent pulmonary vasodilator</a:t>
            </a:r>
          </a:p>
          <a:p>
            <a:pPr eaLnBrk="1" hangingPunct="1"/>
            <a:r>
              <a:rPr lang="en-US" altLang="en-US" dirty="0"/>
              <a:t>Used to treat </a:t>
            </a:r>
          </a:p>
          <a:p>
            <a:pPr lvl="1" eaLnBrk="1" hangingPunct="1"/>
            <a:r>
              <a:rPr lang="en-US" altLang="en-US" dirty="0"/>
              <a:t>persistent pulmonary hypertension of the newborn. </a:t>
            </a:r>
          </a:p>
          <a:p>
            <a:pPr lvl="1" eaLnBrk="1" hangingPunct="1"/>
            <a:r>
              <a:rPr lang="en-US" altLang="en-US" dirty="0"/>
              <a:t>hypoxic respiratory failure in term and near-term newborns.</a:t>
            </a:r>
          </a:p>
          <a:p>
            <a:pPr lvl="1" eaLnBrk="1" hangingPunct="1"/>
            <a:r>
              <a:rPr lang="en-US" altLang="en-US" dirty="0"/>
              <a:t>an adjunct to the treatment of congenital cardiac defects.</a:t>
            </a:r>
          </a:p>
          <a:p>
            <a:pPr lvl="1" eaLnBrk="1" hangingPunct="1"/>
            <a:r>
              <a:rPr lang="en-US" altLang="en-US" dirty="0"/>
              <a:t>possibly to reverse the bronchoconstriction induced by histamine and </a:t>
            </a:r>
            <a:r>
              <a:rPr lang="en-US" altLang="en-US" dirty="0" err="1"/>
              <a:t>methacholine</a:t>
            </a:r>
            <a:r>
              <a:rPr lang="en-US" altLang="en-US" dirty="0"/>
              <a:t>.</a:t>
            </a:r>
          </a:p>
          <a:p>
            <a:pPr eaLnBrk="1" hangingPunct="1"/>
            <a:r>
              <a:rPr lang="en-US" altLang="en-US" dirty="0"/>
              <a:t>Initial therapeutic dose is 5 to 80 parts per million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8909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846FCC0D-20F3-49C2-95E1-412B57C00A0A}" type="slidenum">
              <a:rPr lang="en-US" altLang="en-US" sz="1000"/>
              <a:pPr>
                <a:buSzTx/>
                <a:buFontTx/>
                <a:buNone/>
              </a:pPr>
              <a:t>80</a:t>
            </a:fld>
            <a:endParaRPr lang="en-US" altLang="en-US" sz="1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152400"/>
            <a:ext cx="8229600" cy="533400"/>
          </a:xfrm>
        </p:spPr>
        <p:txBody>
          <a:bodyPr>
            <a:normAutofit fontScale="90000"/>
          </a:bodyPr>
          <a:lstStyle/>
          <a:p>
            <a:r>
              <a:rPr lang="en-US" altLang="en-US" dirty="0"/>
              <a:t>INOmax</a:t>
            </a:r>
          </a:p>
        </p:txBody>
      </p:sp>
      <p:pic>
        <p:nvPicPr>
          <p:cNvPr id="90117" name="Content Placeholder 8"/>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057400" y="685800"/>
            <a:ext cx="4648200" cy="5540188"/>
          </a:xfrm>
        </p:spPr>
      </p:pic>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901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27DF62D7-4A1D-4CB5-B748-F5A255864B0C}" type="slidenum">
              <a:rPr lang="en-US" altLang="en-US" sz="1000"/>
              <a:pPr>
                <a:buSzTx/>
                <a:buFontTx/>
                <a:buNone/>
              </a:pPr>
              <a:t>81</a:t>
            </a:fld>
            <a:endParaRPr lang="en-US" altLang="en-US" sz="10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en-US" dirty="0">
                <a:latin typeface="Arial" pitchFamily="34" charset="0"/>
                <a:cs typeface="Arial" pitchFamily="34" charset="0"/>
              </a:rPr>
              <a:t>Helium</a:t>
            </a:r>
            <a:r>
              <a:rPr lang="en-US" dirty="0"/>
              <a:t>–</a:t>
            </a:r>
            <a:r>
              <a:rPr lang="en-US" altLang="en-US" dirty="0">
                <a:latin typeface="Arial" pitchFamily="34" charset="0"/>
                <a:cs typeface="Arial" pitchFamily="34" charset="0"/>
              </a:rPr>
              <a:t>Oxygen Therapy</a:t>
            </a:r>
          </a:p>
        </p:txBody>
      </p:sp>
      <p:sp>
        <p:nvSpPr>
          <p:cNvPr id="92163" name="Rectangle 3"/>
          <p:cNvSpPr>
            <a:spLocks noGrp="1" noChangeArrowheads="1"/>
          </p:cNvSpPr>
          <p:nvPr>
            <p:ph idx="1"/>
          </p:nvPr>
        </p:nvSpPr>
        <p:spPr/>
        <p:txBody>
          <a:bodyPr/>
          <a:lstStyle/>
          <a:p>
            <a:r>
              <a:rPr lang="en-US" altLang="en-US" dirty="0">
                <a:latin typeface="Arial" pitchFamily="34" charset="0"/>
                <a:cs typeface="Arial" pitchFamily="34" charset="0"/>
              </a:rPr>
              <a:t>Helium–oxygen</a:t>
            </a:r>
            <a:r>
              <a:rPr lang="en-US" altLang="en-US" dirty="0"/>
              <a:t> (heliox)</a:t>
            </a:r>
          </a:p>
          <a:p>
            <a:r>
              <a:rPr lang="en-US" altLang="en-US" dirty="0"/>
              <a:t>Low density of gas improves ability of gas to move around obstruction.</a:t>
            </a:r>
          </a:p>
          <a:p>
            <a:r>
              <a:rPr lang="en-US" altLang="en-US" dirty="0"/>
              <a:t>Clinical application</a:t>
            </a:r>
          </a:p>
          <a:p>
            <a:pPr lvl="1"/>
            <a:r>
              <a:rPr lang="en-US" altLang="en-US" dirty="0"/>
              <a:t>Exacerbation of asthma</a:t>
            </a:r>
          </a:p>
          <a:p>
            <a:pPr lvl="1"/>
            <a:r>
              <a:rPr lang="en-US" altLang="en-US" dirty="0"/>
              <a:t>Treatment of postextubation stridor</a:t>
            </a:r>
          </a:p>
          <a:p>
            <a:pPr lvl="1"/>
            <a:r>
              <a:rPr lang="en-US" altLang="en-US" dirty="0"/>
              <a:t>Treatment of refractory croup</a:t>
            </a:r>
          </a:p>
          <a:p>
            <a:pPr lvl="1"/>
            <a:r>
              <a:rPr lang="en-US" altLang="en-US" dirty="0"/>
              <a:t>Treatment of severe airway obstruction in chronic bronchitis and emphysema</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9216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DD5B5CFC-8666-4D36-9D30-5CBA04290DB3}" type="slidenum">
              <a:rPr lang="en-US" altLang="en-US" sz="1000"/>
              <a:pPr>
                <a:buSzTx/>
                <a:buFontTx/>
                <a:buNone/>
              </a:pPr>
              <a:t>82</a:t>
            </a:fld>
            <a:endParaRPr lang="en-US" altLang="en-US" sz="1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n-US" altLang="en-US" dirty="0"/>
              <a:t>Helium</a:t>
            </a:r>
            <a:r>
              <a:rPr lang="en-US" dirty="0"/>
              <a:t>–</a:t>
            </a:r>
            <a:r>
              <a:rPr lang="en-US" altLang="en-US" dirty="0"/>
              <a:t>Oxygen Therapy (Cont.)</a:t>
            </a:r>
          </a:p>
        </p:txBody>
      </p:sp>
      <p:sp>
        <p:nvSpPr>
          <p:cNvPr id="93187" name="Rectangle 3"/>
          <p:cNvSpPr>
            <a:spLocks noGrp="1" noChangeArrowheads="1"/>
          </p:cNvSpPr>
          <p:nvPr>
            <p:ph idx="1"/>
          </p:nvPr>
        </p:nvSpPr>
        <p:spPr/>
        <p:txBody>
          <a:bodyPr/>
          <a:lstStyle/>
          <a:p>
            <a:pPr eaLnBrk="1" hangingPunct="1"/>
            <a:r>
              <a:rPr lang="en-US" altLang="en-US" dirty="0"/>
              <a:t>Available concentrations</a:t>
            </a:r>
          </a:p>
          <a:p>
            <a:pPr lvl="1" eaLnBrk="1" hangingPunct="1"/>
            <a:r>
              <a:rPr lang="en-US" altLang="en-US" dirty="0"/>
              <a:t>80% Helium and 20% oxygen</a:t>
            </a:r>
          </a:p>
          <a:p>
            <a:pPr lvl="1" eaLnBrk="1" hangingPunct="1"/>
            <a:r>
              <a:rPr lang="en-US" altLang="en-US" dirty="0"/>
              <a:t>70% Helium and 30% oxygen</a:t>
            </a:r>
          </a:p>
          <a:p>
            <a:pPr lvl="1" eaLnBrk="1" hangingPunct="1"/>
            <a:r>
              <a:rPr lang="en-US" altLang="en-US" dirty="0"/>
              <a:t>60% Helium and 40% oxygen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9318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223BB15F-AB28-4949-A17E-08A17C12CAAA}" type="slidenum">
              <a:rPr lang="en-US" altLang="en-US" sz="1000"/>
              <a:pPr>
                <a:buSzTx/>
                <a:buFontTx/>
                <a:buNone/>
              </a:pPr>
              <a:t>83</a:t>
            </a:fld>
            <a:endParaRPr lang="en-US" altLang="en-US" sz="10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ltLang="en-US" dirty="0"/>
              <a:t>Helium</a:t>
            </a:r>
            <a:r>
              <a:rPr lang="en-US" dirty="0"/>
              <a:t>–</a:t>
            </a:r>
            <a:r>
              <a:rPr lang="en-US" altLang="en-US" dirty="0"/>
              <a:t>Oxygen Therapy (Cont.)</a:t>
            </a:r>
          </a:p>
        </p:txBody>
      </p:sp>
      <p:sp>
        <p:nvSpPr>
          <p:cNvPr id="94211" name="Rectangle 3"/>
          <p:cNvSpPr>
            <a:spLocks noGrp="1" noChangeArrowheads="1"/>
          </p:cNvSpPr>
          <p:nvPr>
            <p:ph idx="1"/>
          </p:nvPr>
        </p:nvSpPr>
        <p:spPr>
          <a:xfrm>
            <a:off x="457200" y="1371600"/>
            <a:ext cx="8229600" cy="4754563"/>
          </a:xfrm>
        </p:spPr>
        <p:txBody>
          <a:bodyPr/>
          <a:lstStyle/>
          <a:p>
            <a:pPr eaLnBrk="1" hangingPunct="1"/>
            <a:r>
              <a:rPr lang="en-US" altLang="en-US" dirty="0"/>
              <a:t>Can be administered through an endotracheal tube or well-fitted nonrebreather.</a:t>
            </a:r>
          </a:p>
          <a:p>
            <a:pPr eaLnBrk="1" hangingPunct="1"/>
            <a:r>
              <a:rPr lang="en-US" altLang="en-US" dirty="0"/>
              <a:t>Actual flow: due to low density of gas oxygen flowmeters are not accurate.</a:t>
            </a:r>
          </a:p>
          <a:p>
            <a:pPr eaLnBrk="1" hangingPunct="1"/>
            <a:r>
              <a:rPr lang="en-US" altLang="en-US" dirty="0"/>
              <a:t>Correction factors used to determine actual flow rate of gas:</a:t>
            </a:r>
          </a:p>
          <a:p>
            <a:pPr lvl="1" eaLnBrk="1" hangingPunct="1"/>
            <a:r>
              <a:rPr lang="en-US" altLang="en-US" dirty="0"/>
              <a:t>80:20—1.8 </a:t>
            </a:r>
            <a:r>
              <a:rPr lang="en-US" altLang="en-US" dirty="0">
                <a:sym typeface="Symbol" pitchFamily="18" charset="2"/>
              </a:rPr>
              <a:t>×</a:t>
            </a:r>
            <a:r>
              <a:rPr lang="en-US" altLang="en-US" dirty="0"/>
              <a:t> liter flow</a:t>
            </a:r>
          </a:p>
          <a:p>
            <a:pPr lvl="1" eaLnBrk="1" hangingPunct="1"/>
            <a:r>
              <a:rPr lang="en-US" altLang="en-US" dirty="0"/>
              <a:t>70:30—1.6 </a:t>
            </a:r>
            <a:r>
              <a:rPr lang="en-US" altLang="en-US" dirty="0">
                <a:sym typeface="Symbol" pitchFamily="18" charset="2"/>
              </a:rPr>
              <a:t>×</a:t>
            </a:r>
            <a:r>
              <a:rPr lang="en-US" altLang="en-US" dirty="0"/>
              <a:t> liter flow</a:t>
            </a:r>
          </a:p>
          <a:p>
            <a:pPr lvl="1" eaLnBrk="1" hangingPunct="1"/>
            <a:r>
              <a:rPr lang="en-US" altLang="en-US" dirty="0"/>
              <a:t>60:40—1.4 </a:t>
            </a:r>
            <a:r>
              <a:rPr lang="en-US" altLang="en-US" dirty="0">
                <a:sym typeface="Symbol" pitchFamily="18" charset="2"/>
              </a:rPr>
              <a:t>×</a:t>
            </a:r>
            <a:r>
              <a:rPr lang="en-US" altLang="en-US" dirty="0"/>
              <a:t> liter flow</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9421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ED585FFB-22FB-43A4-8932-0FB8290F7395}" type="slidenum">
              <a:rPr lang="en-US" altLang="en-US" sz="1000"/>
              <a:pPr>
                <a:buSzTx/>
                <a:buFontTx/>
                <a:buNone/>
              </a:pPr>
              <a:t>84</a:t>
            </a:fld>
            <a:endParaRPr lang="en-US" altLang="en-US" sz="10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altLang="en-US" dirty="0"/>
              <a:t>Carbon Dioxide (Carbogen) Therapy</a:t>
            </a:r>
          </a:p>
        </p:txBody>
      </p:sp>
      <p:sp>
        <p:nvSpPr>
          <p:cNvPr id="95235" name="Rectangle 3"/>
          <p:cNvSpPr>
            <a:spLocks noGrp="1" noChangeArrowheads="1"/>
          </p:cNvSpPr>
          <p:nvPr>
            <p:ph idx="1"/>
          </p:nvPr>
        </p:nvSpPr>
        <p:spPr/>
        <p:txBody>
          <a:bodyPr/>
          <a:lstStyle/>
          <a:p>
            <a:pPr eaLnBrk="1" hangingPunct="1"/>
            <a:r>
              <a:rPr lang="en-US" altLang="en-US" dirty="0"/>
              <a:t>Used to treat hiccups and carbon monoxide poisoning and in prevention of washout of CO</a:t>
            </a:r>
            <a:r>
              <a:rPr lang="en-US" altLang="en-US" baseline="-25000" dirty="0"/>
              <a:t>2</a:t>
            </a:r>
            <a:r>
              <a:rPr lang="en-US" altLang="en-US" dirty="0"/>
              <a:t> during cardiopulmonary bypass</a:t>
            </a:r>
          </a:p>
          <a:p>
            <a:pPr eaLnBrk="1" hangingPunct="1"/>
            <a:r>
              <a:rPr lang="en-US" altLang="en-US" dirty="0"/>
              <a:t>Supplied as </a:t>
            </a:r>
          </a:p>
          <a:p>
            <a:pPr lvl="1" eaLnBrk="1" hangingPunct="1"/>
            <a:r>
              <a:rPr lang="en-US" altLang="en-US" dirty="0"/>
              <a:t>5% to 95% (carbon dioxide-to-oxygen) </a:t>
            </a:r>
          </a:p>
          <a:p>
            <a:pPr lvl="1" eaLnBrk="1" hangingPunct="1"/>
            <a:r>
              <a:rPr lang="en-US" altLang="en-US" dirty="0"/>
              <a:t>7% to 93% (carbon dioxide-to-oxygen)</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9523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A4B8DD3B-871C-4385-800C-673C0F3A249D}" type="slidenum">
              <a:rPr lang="en-US" altLang="en-US" sz="1000"/>
              <a:pPr>
                <a:buSzTx/>
                <a:buFontTx/>
                <a:buNone/>
              </a:pPr>
              <a:t>85</a:t>
            </a:fld>
            <a:endParaRPr lang="en-US" altLang="en-US" sz="10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altLang="en-US" dirty="0"/>
              <a:t>Monitoring Carbon Dioxide Therapy</a:t>
            </a:r>
          </a:p>
        </p:txBody>
      </p:sp>
      <p:sp>
        <p:nvSpPr>
          <p:cNvPr id="96259" name="Rectangle 3"/>
          <p:cNvSpPr>
            <a:spLocks noGrp="1" noChangeArrowheads="1"/>
          </p:cNvSpPr>
          <p:nvPr>
            <p:ph idx="1"/>
          </p:nvPr>
        </p:nvSpPr>
        <p:spPr/>
        <p:txBody>
          <a:bodyPr/>
          <a:lstStyle/>
          <a:p>
            <a:pPr eaLnBrk="1" hangingPunct="1"/>
            <a:r>
              <a:rPr lang="en-US" altLang="en-US" dirty="0"/>
              <a:t>Blood pressure</a:t>
            </a:r>
          </a:p>
          <a:p>
            <a:pPr eaLnBrk="1" hangingPunct="1"/>
            <a:r>
              <a:rPr lang="en-US" altLang="en-US" dirty="0"/>
              <a:t>Patient pulse</a:t>
            </a:r>
          </a:p>
          <a:p>
            <a:pPr eaLnBrk="1" hangingPunct="1"/>
            <a:r>
              <a:rPr lang="en-US" altLang="en-US" dirty="0"/>
              <a:t>Respiration </a:t>
            </a:r>
          </a:p>
          <a:p>
            <a:pPr eaLnBrk="1" hangingPunct="1"/>
            <a:r>
              <a:rPr lang="en-US" altLang="en-US" dirty="0"/>
              <a:t>Mental status</a:t>
            </a:r>
          </a:p>
          <a:p>
            <a:pPr eaLnBrk="1" hangingPunct="1"/>
            <a:r>
              <a:rPr lang="en-US" altLang="en-US" dirty="0"/>
              <a:t>If decreases are observed, therapy should be stopped immediately.</a:t>
            </a:r>
          </a:p>
        </p:txBody>
      </p:sp>
      <p:sp>
        <p:nvSpPr>
          <p:cNvPr id="6" name="Footer Placeholder 1"/>
          <p:cNvSpPr>
            <a:spLocks noGrp="1"/>
          </p:cNvSpPr>
          <p:nvPr>
            <p:ph type="ftr" sz="quarter" idx="11"/>
          </p:nvPr>
        </p:nvSpPr>
        <p:spPr/>
        <p:txBody>
          <a:bodyPr/>
          <a:lstStyle/>
          <a:p>
            <a:pPr>
              <a:defRPr/>
            </a:pPr>
            <a:r>
              <a:rPr lang="en-US" dirty="0"/>
              <a:t>Copyright © 2018, Elsevier Inc. All Rights Reserved.</a:t>
            </a:r>
          </a:p>
        </p:txBody>
      </p:sp>
      <p:sp>
        <p:nvSpPr>
          <p:cNvPr id="9626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60000"/>
              <a:buFont typeface="Wingdings 2" pitchFamily="18" charset="2"/>
              <a:buChar char=""/>
              <a:defRPr sz="2800">
                <a:solidFill>
                  <a:schemeClr val="tx1"/>
                </a:solidFill>
                <a:latin typeface="Arial" charset="0"/>
              </a:defRPr>
            </a:lvl1pPr>
            <a:lvl2pPr marL="742950" indent="-285750">
              <a:spcBef>
                <a:spcPct val="20000"/>
              </a:spcBef>
              <a:buSzPct val="80000"/>
              <a:buFont typeface="Wingdings" pitchFamily="2" charset="2"/>
              <a:buChar char="Ø"/>
              <a:defRPr sz="2400">
                <a:solidFill>
                  <a:schemeClr val="tx1"/>
                </a:solidFill>
                <a:latin typeface="Arial" charset="0"/>
              </a:defRPr>
            </a:lvl2pPr>
            <a:lvl3pPr marL="1143000" indent="-228600">
              <a:spcBef>
                <a:spcPct val="20000"/>
              </a:spcBef>
              <a:buSzPct val="115000"/>
              <a:buFont typeface="Arial" charset="0"/>
              <a:buChar char="•"/>
              <a:defRPr sz="2000">
                <a:solidFill>
                  <a:schemeClr val="tx1"/>
                </a:solidFill>
                <a:latin typeface="Arial" charset="0"/>
              </a:defRPr>
            </a:lvl3pPr>
            <a:lvl4pPr marL="1600200" indent="-228600">
              <a:spcBef>
                <a:spcPct val="20000"/>
              </a:spcBef>
              <a:buSzPct val="75000"/>
              <a:buFont typeface="Wingdings 3" pitchFamily="18" charset="2"/>
              <a:buChar char=""/>
              <a:defRPr sz="1600">
                <a:solidFill>
                  <a:schemeClr val="tx1"/>
                </a:solidFill>
                <a:latin typeface="Arial" charset="0"/>
              </a:defRPr>
            </a:lvl4pPr>
            <a:lvl5pPr marL="2057400" indent="-228600">
              <a:spcBef>
                <a:spcPct val="20000"/>
              </a:spcBef>
              <a:buFont typeface="Arial" charset="0"/>
              <a:buChar char="–"/>
              <a:defRPr sz="1600">
                <a:solidFill>
                  <a:schemeClr val="tx1"/>
                </a:solidFill>
                <a:latin typeface="Arial" charset="0"/>
              </a:defRPr>
            </a:lvl5pPr>
            <a:lvl6pPr marL="2514600" indent="-228600" eaLnBrk="0" fontAlgn="base" hangingPunct="0">
              <a:spcBef>
                <a:spcPct val="20000"/>
              </a:spcBef>
              <a:spcAft>
                <a:spcPct val="0"/>
              </a:spcAft>
              <a:buFont typeface="Arial" charset="0"/>
              <a:buChar char="–"/>
              <a:defRPr sz="1600">
                <a:solidFill>
                  <a:schemeClr val="tx1"/>
                </a:solidFill>
                <a:latin typeface="Arial" charset="0"/>
              </a:defRPr>
            </a:lvl6pPr>
            <a:lvl7pPr marL="2971800" indent="-228600" eaLnBrk="0" fontAlgn="base" hangingPunct="0">
              <a:spcBef>
                <a:spcPct val="20000"/>
              </a:spcBef>
              <a:spcAft>
                <a:spcPct val="0"/>
              </a:spcAft>
              <a:buFont typeface="Arial" charset="0"/>
              <a:buChar char="–"/>
              <a:defRPr sz="1600">
                <a:solidFill>
                  <a:schemeClr val="tx1"/>
                </a:solidFill>
                <a:latin typeface="Arial" charset="0"/>
              </a:defRPr>
            </a:lvl7pPr>
            <a:lvl8pPr marL="3429000" indent="-228600" eaLnBrk="0" fontAlgn="base" hangingPunct="0">
              <a:spcBef>
                <a:spcPct val="20000"/>
              </a:spcBef>
              <a:spcAft>
                <a:spcPct val="0"/>
              </a:spcAft>
              <a:buFont typeface="Arial" charset="0"/>
              <a:buChar char="–"/>
              <a:defRPr sz="1600">
                <a:solidFill>
                  <a:schemeClr val="tx1"/>
                </a:solidFill>
                <a:latin typeface="Arial" charset="0"/>
              </a:defRPr>
            </a:lvl8pPr>
            <a:lvl9pPr marL="3886200" indent="-228600" eaLnBrk="0" fontAlgn="base" hangingPunct="0">
              <a:spcBef>
                <a:spcPct val="20000"/>
              </a:spcBef>
              <a:spcAft>
                <a:spcPct val="0"/>
              </a:spcAft>
              <a:buFont typeface="Arial" charset="0"/>
              <a:buChar char="–"/>
              <a:defRPr sz="1600">
                <a:solidFill>
                  <a:schemeClr val="tx1"/>
                </a:solidFill>
                <a:latin typeface="Arial" charset="0"/>
              </a:defRPr>
            </a:lvl9pPr>
          </a:lstStyle>
          <a:p>
            <a:pPr>
              <a:buSzTx/>
              <a:buFontTx/>
              <a:buNone/>
            </a:pPr>
            <a:fld id="{49CA42D8-73E5-47E4-84CE-5657E8DCDCF5}" type="slidenum">
              <a:rPr lang="en-US" altLang="en-US" sz="1000"/>
              <a:pPr>
                <a:buSzTx/>
                <a:buFontTx/>
                <a:buNone/>
              </a:pPr>
              <a:t>86</a:t>
            </a:fld>
            <a:endParaRPr lang="en-US" altLang="en-US" sz="1000" dirty="0"/>
          </a:p>
        </p:txBody>
      </p:sp>
    </p:spTree>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4651</Words>
  <Application>Microsoft Macintosh PowerPoint</Application>
  <PresentationFormat>On-screen Show (4:3)</PresentationFormat>
  <Paragraphs>641</Paragraphs>
  <Slides>86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86</vt:i4>
      </vt:variant>
    </vt:vector>
  </HeadingPairs>
  <TitlesOfParts>
    <vt:vector size="94" baseType="lpstr">
      <vt:lpstr>Arial</vt:lpstr>
      <vt:lpstr>Calibri</vt:lpstr>
      <vt:lpstr>Calibri Light</vt:lpstr>
      <vt:lpstr>Wingdings</vt:lpstr>
      <vt:lpstr>Wingdings 2</vt:lpstr>
      <vt:lpstr>Wingdings 3</vt:lpstr>
      <vt:lpstr>3_Office Theme</vt:lpstr>
      <vt:lpstr>Office Theme</vt:lpstr>
      <vt:lpstr>Section 2: Medical Gases Chapter 4</vt:lpstr>
      <vt:lpstr>Chapter Outline</vt:lpstr>
      <vt:lpstr>Objective</vt:lpstr>
      <vt:lpstr>Objective (Cont.)</vt:lpstr>
      <vt:lpstr>Objective (Cont.)</vt:lpstr>
      <vt:lpstr>Regulators and Flowmeters</vt:lpstr>
      <vt:lpstr>Regulators </vt:lpstr>
      <vt:lpstr>Regulators (Cont.)</vt:lpstr>
      <vt:lpstr>Regulators (Cont.)</vt:lpstr>
      <vt:lpstr>Regulators (Cont.)</vt:lpstr>
      <vt:lpstr>Regulators (Cont.)</vt:lpstr>
      <vt:lpstr>Regulators (Cont.)</vt:lpstr>
      <vt:lpstr>Regulators (Cont.)</vt:lpstr>
      <vt:lpstr>Thorpe Tube Flowmeter</vt:lpstr>
      <vt:lpstr>Thorpe Tube Flowmeter (Cont.)</vt:lpstr>
      <vt:lpstr>Thorpe Tube Flowmeter (Cont.)</vt:lpstr>
      <vt:lpstr>Thorpe Tube Flowmeter (Cont.)</vt:lpstr>
      <vt:lpstr>Thorpe Tube Flowmeter (Cont.)</vt:lpstr>
      <vt:lpstr>Thorpe Tube Flowmeter (Cont.)</vt:lpstr>
      <vt:lpstr>Bourdon Flowmeter</vt:lpstr>
      <vt:lpstr>Bourdon Flowmeter (Cont.)</vt:lpstr>
      <vt:lpstr>Bourdon Flowmeter (Cont.)</vt:lpstr>
      <vt:lpstr>Bourdon Flowmeter (Cont.)</vt:lpstr>
      <vt:lpstr>Flow Restrictors</vt:lpstr>
      <vt:lpstr>Flow Restrictors (Cont.)</vt:lpstr>
      <vt:lpstr>Oxygen Therapy</vt:lpstr>
      <vt:lpstr>Clinical Practice Guideline: Oxygen Therapy in the Acute Care Facility </vt:lpstr>
      <vt:lpstr>Clinical Practice Guideline: Oxygen Therapy in the Acute Care Facility (Cont.)</vt:lpstr>
      <vt:lpstr>Clinical Practice Guideline: Oxygen Therapy in the Acute Care Facility (Cont.)</vt:lpstr>
      <vt:lpstr>Clinical Practice Guideline: Oxygen Therapy in the Acute Care Facility (Cont.)</vt:lpstr>
      <vt:lpstr>Clinical Practice Guideline: Oxygen Therapy in Home or Alternative Care Site</vt:lpstr>
      <vt:lpstr>Clinical Practice Guideline: Oxygen Therapy in Home or Alternative Care Site (Cont.)</vt:lpstr>
      <vt:lpstr>Clinical Practice Guideline: Oxygen Therapy in Home or Alternative Care Site (Cont.)</vt:lpstr>
      <vt:lpstr>Clinical Practice Guideline: Oxygen Therapy in Home or Alternative Care Site (Cont.)</vt:lpstr>
      <vt:lpstr>Clinical Practice Guideline: Selection of Oxygen Delivery Device for Neonatal and Pediatric Patients</vt:lpstr>
      <vt:lpstr>Clinical Practice Guideline: Selection of Oxygen Delivery Device for Neonatal and Pediatric Patients (Cont.)</vt:lpstr>
      <vt:lpstr>Clinical Practice Guideline: Selection of Oxygen Delivery Device for Neonatal and Pediatric Patients (Cont.)</vt:lpstr>
      <vt:lpstr>Oxygen Therapy</vt:lpstr>
      <vt:lpstr>Oxygen Therapy (Cont.)</vt:lpstr>
      <vt:lpstr>Oxygen Therapy (Cont.)</vt:lpstr>
      <vt:lpstr>Low Flow Nasal Cannula</vt:lpstr>
      <vt:lpstr>Low Flow Nasal Cannula (Cont.)</vt:lpstr>
      <vt:lpstr>Low Flow Nasal Cannula (Cont.)</vt:lpstr>
      <vt:lpstr>Oxygen-Conserving Devices</vt:lpstr>
      <vt:lpstr>Transtracheal Oxygen Catheter</vt:lpstr>
      <vt:lpstr>Oxygen Conservation Devices</vt:lpstr>
      <vt:lpstr>Reservoir Nasal Cannula</vt:lpstr>
      <vt:lpstr>Reservoir Nasal Cannula (Cont.)</vt:lpstr>
      <vt:lpstr>Pulse Demand Oxygen Delivery System</vt:lpstr>
      <vt:lpstr>Pulse Demand Oxygen  Delivery System (Cont.)</vt:lpstr>
      <vt:lpstr>Simple Oxygen Mask</vt:lpstr>
      <vt:lpstr>Partial Rebreathing Mask</vt:lpstr>
      <vt:lpstr>Nonrebreathing Mask</vt:lpstr>
      <vt:lpstr>Nonrebreathing Mask (Cont.)</vt:lpstr>
      <vt:lpstr>Air Entrainment Mask</vt:lpstr>
      <vt:lpstr>Air Entrainment Mask (Cont.)</vt:lpstr>
      <vt:lpstr>Air:Oxygen Ratios </vt:lpstr>
      <vt:lpstr>High-Flow Nasal Cannulas </vt:lpstr>
      <vt:lpstr>High-Flow Nasal Cannulas (Cont.)</vt:lpstr>
      <vt:lpstr>Oxygen Hoods</vt:lpstr>
      <vt:lpstr>Oxygen Hoods (Cont.)</vt:lpstr>
      <vt:lpstr>Incubators</vt:lpstr>
      <vt:lpstr>Incubators (Cont.)</vt:lpstr>
      <vt:lpstr>Oxygen Tents </vt:lpstr>
      <vt:lpstr>Limitations of Oxygen Therapy</vt:lpstr>
      <vt:lpstr>Limitations of Oxygen  Therapy (Cont.)</vt:lpstr>
      <vt:lpstr>Limitations of Oxygen  Therapy (Cont.)</vt:lpstr>
      <vt:lpstr>Oxygen Adders</vt:lpstr>
      <vt:lpstr>Oxygen Blenders and Mixers</vt:lpstr>
      <vt:lpstr>Oxygen Blender </vt:lpstr>
      <vt:lpstr>Hyperbaric Oxygen Therapy</vt:lpstr>
      <vt:lpstr>Hyperbaric Oxygen Therapy (Cont.)</vt:lpstr>
      <vt:lpstr>Hyperbaric Oxygen Therapy (Cont.) </vt:lpstr>
      <vt:lpstr>Hyperbaric Oxygen Therapy (Cont.)</vt:lpstr>
      <vt:lpstr>Hyperbaric Oxygen Therapy (Cont.)</vt:lpstr>
      <vt:lpstr>Hyperbaric Oxygen Therapy (Cont.)</vt:lpstr>
      <vt:lpstr>Hyperbaric Oxygen Therapy (Cont.)</vt:lpstr>
      <vt:lpstr>Indications for Hyperbaric  Oxygen Therapy</vt:lpstr>
      <vt:lpstr>Contraindications for Hyperbaric Oxygen Therapy</vt:lpstr>
      <vt:lpstr>Nitric Oxide Therapy</vt:lpstr>
      <vt:lpstr>INOmax</vt:lpstr>
      <vt:lpstr>Helium–Oxygen Therapy</vt:lpstr>
      <vt:lpstr>Helium–Oxygen Therapy (Cont.)</vt:lpstr>
      <vt:lpstr>Helium–Oxygen Therapy (Cont.)</vt:lpstr>
      <vt:lpstr>Carbon Dioxide (Carbogen) Therapy</vt:lpstr>
      <vt:lpstr>Monitoring Carbon Dioxide Therapy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2: Medical Gases Chapter 4</dc:title>
  <dc:creator>Lourdes Zambrana</dc:creator>
  <cp:lastModifiedBy>Vanessa Barreau</cp:lastModifiedBy>
  <cp:revision>1</cp:revision>
  <dcterms:created xsi:type="dcterms:W3CDTF">2020-10-13T14:07:17Z</dcterms:created>
  <dcterms:modified xsi:type="dcterms:W3CDTF">2020-10-22T02:08:22Z</dcterms:modified>
</cp:coreProperties>
</file>